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6" r:id="rId4"/>
    <p:sldMasterId id="2147483737" r:id="rId5"/>
    <p:sldMasterId id="2147483719" r:id="rId6"/>
    <p:sldMasterId id="2147483754" r:id="rId7"/>
    <p:sldMasterId id="2147483728" r:id="rId8"/>
    <p:sldMasterId id="2147483763" r:id="rId9"/>
  </p:sldMasterIdLst>
  <p:notesMasterIdLst>
    <p:notesMasterId r:id="rId26"/>
  </p:notesMasterIdLst>
  <p:sldIdLst>
    <p:sldId id="271" r:id="rId10"/>
    <p:sldId id="256" r:id="rId11"/>
    <p:sldId id="263" r:id="rId12"/>
    <p:sldId id="262" r:id="rId13"/>
    <p:sldId id="289" r:id="rId14"/>
    <p:sldId id="266" r:id="rId15"/>
    <p:sldId id="285" r:id="rId16"/>
    <p:sldId id="283" r:id="rId17"/>
    <p:sldId id="315" r:id="rId18"/>
    <p:sldId id="284" r:id="rId19"/>
    <p:sldId id="288" r:id="rId20"/>
    <p:sldId id="287" r:id="rId21"/>
    <p:sldId id="316" r:id="rId22"/>
    <p:sldId id="286" r:id="rId23"/>
    <p:sldId id="279" r:id="rId24"/>
    <p:sldId id="274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4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100"/>
    <a:srgbClr val="008578"/>
    <a:srgbClr val="0077C8"/>
    <a:srgbClr val="5C068C"/>
    <a:srgbClr val="A6093D"/>
    <a:srgbClr val="FFFFFF"/>
    <a:srgbClr val="CF4520"/>
    <a:srgbClr val="071D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46"/>
    <p:restoredTop sz="94663"/>
  </p:normalViewPr>
  <p:slideViewPr>
    <p:cSldViewPr snapToGrid="0" snapToObjects="1" showGuides="1">
      <p:cViewPr varScale="1">
        <p:scale>
          <a:sx n="109" d="100"/>
          <a:sy n="109" d="100"/>
        </p:scale>
        <p:origin x="1032" y="102"/>
      </p:cViewPr>
      <p:guideLst>
        <p:guide orient="horz" pos="2160"/>
        <p:guide pos="3840"/>
        <p:guide orient="horz" pos="4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5CFC2-FF95-BB42-B600-F8C023CFEAC4}" type="datetimeFigureOut">
              <a:rPr lang="en-US" smtClean="0"/>
              <a:t>7/6/2021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96A85-7B12-D143-8C60-4EC8075D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98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788" y="1122363"/>
            <a:ext cx="9828212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88" y="3602038"/>
            <a:ext cx="982821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2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5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880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575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0D11AFD2-379A-E343-808C-1E829097DF4D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186363" y="982663"/>
            <a:ext cx="6081009" cy="4895850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63221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5358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47166F8-5299-9F4F-B50D-A95C947045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71850" y="1631950"/>
            <a:ext cx="5448300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308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6606115-7CE6-1D4A-A3FA-E2A33C6D51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13100" y="1581150"/>
            <a:ext cx="576580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610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788" y="1122363"/>
            <a:ext cx="9828212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88" y="3602038"/>
            <a:ext cx="982821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728345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71D49"/>
                </a:solidFill>
              </a:defRPr>
            </a:lvl1pPr>
            <a:lvl2pPr>
              <a:defRPr>
                <a:solidFill>
                  <a:srgbClr val="071D49"/>
                </a:solidFill>
              </a:defRPr>
            </a:lvl2pPr>
            <a:lvl3pPr>
              <a:defRPr>
                <a:solidFill>
                  <a:srgbClr val="071D49"/>
                </a:solidFill>
              </a:defRPr>
            </a:lvl3pPr>
            <a:lvl4pPr>
              <a:defRPr>
                <a:solidFill>
                  <a:srgbClr val="071D49"/>
                </a:solidFill>
              </a:defRPr>
            </a:lvl4pPr>
            <a:lvl5pPr>
              <a:defRPr>
                <a:solidFill>
                  <a:srgbClr val="071D4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43913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71D49"/>
                </a:solidFill>
              </a:defRPr>
            </a:lvl1pPr>
            <a:lvl2pPr>
              <a:defRPr>
                <a:solidFill>
                  <a:srgbClr val="071D49"/>
                </a:solidFill>
              </a:defRPr>
            </a:lvl2pPr>
            <a:lvl3pPr>
              <a:defRPr>
                <a:solidFill>
                  <a:srgbClr val="071D49"/>
                </a:solidFill>
              </a:defRPr>
            </a:lvl3pPr>
            <a:lvl4pPr>
              <a:defRPr>
                <a:solidFill>
                  <a:srgbClr val="071D49"/>
                </a:solidFill>
              </a:defRPr>
            </a:lvl4pPr>
            <a:lvl5pPr>
              <a:defRPr>
                <a:solidFill>
                  <a:srgbClr val="071D49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71D49"/>
                </a:solidFill>
              </a:defRPr>
            </a:lvl1pPr>
            <a:lvl2pPr>
              <a:defRPr>
                <a:solidFill>
                  <a:srgbClr val="071D49"/>
                </a:solidFill>
              </a:defRPr>
            </a:lvl2pPr>
            <a:lvl3pPr>
              <a:defRPr>
                <a:solidFill>
                  <a:srgbClr val="071D49"/>
                </a:solidFill>
              </a:defRPr>
            </a:lvl3pPr>
            <a:lvl4pPr>
              <a:defRPr>
                <a:solidFill>
                  <a:srgbClr val="071D49"/>
                </a:solidFill>
              </a:defRPr>
            </a:lvl4pPr>
            <a:lvl5pPr>
              <a:defRPr>
                <a:solidFill>
                  <a:srgbClr val="071D49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980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86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2271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47777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71D49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0D11AFD2-379A-E343-808C-1E829097DF4D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186363" y="982663"/>
            <a:ext cx="6081009" cy="48958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263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71D49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11611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788" y="1122363"/>
            <a:ext cx="9828212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88" y="3602038"/>
            <a:ext cx="982821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259460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71D49"/>
                </a:solidFill>
              </a:defRPr>
            </a:lvl1pPr>
            <a:lvl2pPr>
              <a:defRPr>
                <a:solidFill>
                  <a:srgbClr val="071D49"/>
                </a:solidFill>
              </a:defRPr>
            </a:lvl2pPr>
            <a:lvl3pPr>
              <a:defRPr>
                <a:solidFill>
                  <a:srgbClr val="071D49"/>
                </a:solidFill>
              </a:defRPr>
            </a:lvl3pPr>
            <a:lvl4pPr>
              <a:defRPr>
                <a:solidFill>
                  <a:srgbClr val="071D49"/>
                </a:solidFill>
              </a:defRPr>
            </a:lvl4pPr>
            <a:lvl5pPr>
              <a:defRPr>
                <a:solidFill>
                  <a:srgbClr val="071D4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234389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71D49"/>
                </a:solidFill>
              </a:defRPr>
            </a:lvl1pPr>
            <a:lvl2pPr>
              <a:defRPr>
                <a:solidFill>
                  <a:srgbClr val="071D49"/>
                </a:solidFill>
              </a:defRPr>
            </a:lvl2pPr>
            <a:lvl3pPr>
              <a:defRPr>
                <a:solidFill>
                  <a:srgbClr val="071D49"/>
                </a:solidFill>
              </a:defRPr>
            </a:lvl3pPr>
            <a:lvl4pPr>
              <a:defRPr>
                <a:solidFill>
                  <a:srgbClr val="071D49"/>
                </a:solidFill>
              </a:defRPr>
            </a:lvl4pPr>
            <a:lvl5pPr>
              <a:defRPr>
                <a:solidFill>
                  <a:srgbClr val="071D49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71D49"/>
                </a:solidFill>
              </a:defRPr>
            </a:lvl1pPr>
            <a:lvl2pPr>
              <a:defRPr>
                <a:solidFill>
                  <a:srgbClr val="071D49"/>
                </a:solidFill>
              </a:defRPr>
            </a:lvl2pPr>
            <a:lvl3pPr>
              <a:defRPr>
                <a:solidFill>
                  <a:srgbClr val="071D49"/>
                </a:solidFill>
              </a:defRPr>
            </a:lvl3pPr>
            <a:lvl4pPr>
              <a:defRPr>
                <a:solidFill>
                  <a:srgbClr val="071D49"/>
                </a:solidFill>
              </a:defRPr>
            </a:lvl4pPr>
            <a:lvl5pPr>
              <a:defRPr>
                <a:solidFill>
                  <a:srgbClr val="071D49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3561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70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84853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71D49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0D11AFD2-379A-E343-808C-1E829097DF4D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186363" y="982663"/>
            <a:ext cx="6081009" cy="48958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5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6278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71D49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88093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4DA0ACB-75EF-0245-846B-24010AB692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71850" y="1631950"/>
            <a:ext cx="5448300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7495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40C907B-7EB5-4646-8E6C-A0DCF5C812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13100" y="1581150"/>
            <a:ext cx="576580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52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788" y="1122363"/>
            <a:ext cx="9828212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88" y="3602038"/>
            <a:ext cx="982821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044069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71D49"/>
                </a:solidFill>
              </a:defRPr>
            </a:lvl1pPr>
            <a:lvl2pPr>
              <a:defRPr>
                <a:solidFill>
                  <a:srgbClr val="071D49"/>
                </a:solidFill>
              </a:defRPr>
            </a:lvl2pPr>
            <a:lvl3pPr>
              <a:defRPr>
                <a:solidFill>
                  <a:srgbClr val="071D49"/>
                </a:solidFill>
              </a:defRPr>
            </a:lvl3pPr>
            <a:lvl4pPr>
              <a:defRPr>
                <a:solidFill>
                  <a:srgbClr val="071D49"/>
                </a:solidFill>
              </a:defRPr>
            </a:lvl4pPr>
            <a:lvl5pPr>
              <a:defRPr>
                <a:solidFill>
                  <a:srgbClr val="071D4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43083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71D49"/>
                </a:solidFill>
              </a:defRPr>
            </a:lvl1pPr>
            <a:lvl2pPr>
              <a:defRPr>
                <a:solidFill>
                  <a:srgbClr val="071D49"/>
                </a:solidFill>
              </a:defRPr>
            </a:lvl2pPr>
            <a:lvl3pPr>
              <a:defRPr>
                <a:solidFill>
                  <a:srgbClr val="071D49"/>
                </a:solidFill>
              </a:defRPr>
            </a:lvl3pPr>
            <a:lvl4pPr>
              <a:defRPr>
                <a:solidFill>
                  <a:srgbClr val="071D49"/>
                </a:solidFill>
              </a:defRPr>
            </a:lvl4pPr>
            <a:lvl5pPr>
              <a:defRPr>
                <a:solidFill>
                  <a:srgbClr val="071D49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71D49"/>
                </a:solidFill>
              </a:defRPr>
            </a:lvl1pPr>
            <a:lvl2pPr>
              <a:defRPr>
                <a:solidFill>
                  <a:srgbClr val="071D49"/>
                </a:solidFill>
              </a:defRPr>
            </a:lvl2pPr>
            <a:lvl3pPr>
              <a:defRPr>
                <a:solidFill>
                  <a:srgbClr val="071D49"/>
                </a:solidFill>
              </a:defRPr>
            </a:lvl3pPr>
            <a:lvl4pPr>
              <a:defRPr>
                <a:solidFill>
                  <a:srgbClr val="071D49"/>
                </a:solidFill>
              </a:defRPr>
            </a:lvl4pPr>
            <a:lvl5pPr>
              <a:defRPr>
                <a:solidFill>
                  <a:srgbClr val="071D49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5444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6565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96260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71D49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0D11AFD2-379A-E343-808C-1E829097DF4D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186363" y="982663"/>
            <a:ext cx="6081009" cy="48958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874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71D49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635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5683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788" y="1122363"/>
            <a:ext cx="9828212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88" y="3602038"/>
            <a:ext cx="982821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682764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71D49"/>
                </a:solidFill>
              </a:defRPr>
            </a:lvl1pPr>
            <a:lvl2pPr>
              <a:defRPr>
                <a:solidFill>
                  <a:srgbClr val="071D49"/>
                </a:solidFill>
              </a:defRPr>
            </a:lvl2pPr>
            <a:lvl3pPr>
              <a:defRPr>
                <a:solidFill>
                  <a:srgbClr val="071D49"/>
                </a:solidFill>
              </a:defRPr>
            </a:lvl3pPr>
            <a:lvl4pPr>
              <a:defRPr>
                <a:solidFill>
                  <a:srgbClr val="071D49"/>
                </a:solidFill>
              </a:defRPr>
            </a:lvl4pPr>
            <a:lvl5pPr>
              <a:defRPr>
                <a:solidFill>
                  <a:srgbClr val="071D4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03103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71D49"/>
                </a:solidFill>
              </a:defRPr>
            </a:lvl1pPr>
            <a:lvl2pPr>
              <a:defRPr>
                <a:solidFill>
                  <a:srgbClr val="071D49"/>
                </a:solidFill>
              </a:defRPr>
            </a:lvl2pPr>
            <a:lvl3pPr>
              <a:defRPr>
                <a:solidFill>
                  <a:srgbClr val="071D49"/>
                </a:solidFill>
              </a:defRPr>
            </a:lvl3pPr>
            <a:lvl4pPr>
              <a:defRPr>
                <a:solidFill>
                  <a:srgbClr val="071D49"/>
                </a:solidFill>
              </a:defRPr>
            </a:lvl4pPr>
            <a:lvl5pPr>
              <a:defRPr>
                <a:solidFill>
                  <a:srgbClr val="071D49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71D49"/>
                </a:solidFill>
              </a:defRPr>
            </a:lvl1pPr>
            <a:lvl2pPr>
              <a:defRPr>
                <a:solidFill>
                  <a:srgbClr val="071D49"/>
                </a:solidFill>
              </a:defRPr>
            </a:lvl2pPr>
            <a:lvl3pPr>
              <a:defRPr>
                <a:solidFill>
                  <a:srgbClr val="071D49"/>
                </a:solidFill>
              </a:defRPr>
            </a:lvl3pPr>
            <a:lvl4pPr>
              <a:defRPr>
                <a:solidFill>
                  <a:srgbClr val="071D49"/>
                </a:solidFill>
              </a:defRPr>
            </a:lvl4pPr>
            <a:lvl5pPr>
              <a:defRPr>
                <a:solidFill>
                  <a:srgbClr val="071D49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707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7878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50436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71D49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0D11AFD2-379A-E343-808C-1E829097DF4D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186363" y="982663"/>
            <a:ext cx="6081009" cy="48958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573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71D49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3784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1CF6D5B-50DF-3D4A-A73F-BC48EB8913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71850" y="1631950"/>
            <a:ext cx="5448300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00799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04931A5-93F5-984D-ADB5-D88F0E879C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13100" y="1581150"/>
            <a:ext cx="576580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635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007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0D11AFD2-379A-E343-808C-1E829097DF4D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186363" y="982663"/>
            <a:ext cx="6081009" cy="4895850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742441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1313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788" y="1122363"/>
            <a:ext cx="9828212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88" y="3602038"/>
            <a:ext cx="982821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01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1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6.xml"/><Relationship Id="rId9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3F8B12-918D-4C4D-9592-653697BEC04F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824484" y="5148251"/>
            <a:ext cx="2052084" cy="1353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615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U Raisonne DemiBold" panose="020B05030402020401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FFFFFF"/>
          </a:solidFill>
          <a:latin typeface="Raleway" panose="020B05030301010600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FFFFFF"/>
          </a:solidFill>
          <a:latin typeface="Raleway" panose="020B05030301010600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FFFFFF"/>
          </a:solidFill>
          <a:latin typeface="Raleway" panose="020B05030301010600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FFFFFF"/>
          </a:solidFill>
          <a:latin typeface="Raleway" panose="020B05030301010600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FFFFFF"/>
          </a:solidFill>
          <a:latin typeface="Raleway" panose="020B05030301010600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9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FFD100"/>
                </a:solidFill>
                <a:latin typeface="Raleway" panose="020B0503030101060003" pitchFamily="34" charset="77"/>
              </a:defRPr>
            </a:lvl1pPr>
          </a:lstStyle>
          <a:p>
            <a:fld id="{2C6E675B-32F0-0843-BC57-13BB22F7DF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742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72" r:id="rId8"/>
    <p:sldLayoutId id="2147483745" r:id="rId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U Raisonne DemiBold" panose="020B05030402020401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FFFFFF"/>
          </a:solidFill>
          <a:latin typeface="Raleway" panose="020B05030301010600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FFFFFF"/>
          </a:solidFill>
          <a:latin typeface="Raleway" panose="020B05030301010600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FFFFFF"/>
          </a:solidFill>
          <a:latin typeface="Raleway" panose="020B05030301010600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FFFFFF"/>
          </a:solidFill>
          <a:latin typeface="Raleway" panose="020B05030301010600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FFFFFF"/>
          </a:solidFill>
          <a:latin typeface="Raleway" panose="020B05030301010600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9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AE7C0A-3C02-5F4B-BFB5-4D7C7993B29D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824644" y="5148357"/>
            <a:ext cx="2051924" cy="135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4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U Raisonne DemiBold" panose="020B05030402020401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9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071D49"/>
                </a:solidFill>
                <a:latin typeface="Raleway" panose="020B0503030101060003" pitchFamily="34" charset="77"/>
              </a:defRPr>
            </a:lvl1pPr>
          </a:lstStyle>
          <a:p>
            <a:fld id="{2C6E675B-32F0-0843-BC57-13BB22F7DF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313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74" r:id="rId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U Raisonne DemiBold" panose="020B05030402020401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9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E6E1FC-9BD8-A747-9362-7C4B21B9DE58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9824644" y="5148357"/>
            <a:ext cx="2051924" cy="135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81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U Raisonne DemiBold" panose="020B05030402020401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9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071D49"/>
                </a:solidFill>
                <a:latin typeface="Raleway" panose="020B0503030101060003" pitchFamily="34" charset="77"/>
              </a:defRPr>
            </a:lvl1pPr>
          </a:lstStyle>
          <a:p>
            <a:fld id="{2C6E675B-32F0-0843-BC57-13BB22F7DF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098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3" r:id="rId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U Raisonne DemiBold" panose="020B05030402020401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071D49"/>
          </a:solidFill>
          <a:latin typeface="Raleway" panose="020B05030301010600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ssets.publishing.service.gov.uk/government/uploads/system/uploads/attachment_data/file/697992/Provider_v6.pdf" TargetMode="External"/><Relationship Id="rId2" Type="http://schemas.openxmlformats.org/officeDocument/2006/relationships/hyperlink" Target="https://assets.publishing.service.gov.uk/government/uploads/system/uploads/attachment_data/file/697364/Employer_rules_v3.pdf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stituteforapprenticeships.org/apprenticeship-standards/senior-leader-v1-1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844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11CAB-1DD4-8142-BB70-835528F36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3-Way Review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35236A-30B6-4F7C-A59D-AF73570C149F}"/>
              </a:ext>
            </a:extLst>
          </p:cNvPr>
          <p:cNvSpPr txBox="1"/>
          <p:nvPr/>
        </p:nvSpPr>
        <p:spPr>
          <a:xfrm>
            <a:off x="604684" y="2286000"/>
            <a:ext cx="36723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/>
                </a:solidFill>
                <a:latin typeface="Raleway" panose="020B0503030101060003" pitchFamily="34" charset="0"/>
              </a:rPr>
              <a:t>Apprentice, Tutor, Mentor and/or Manager</a:t>
            </a:r>
          </a:p>
          <a:p>
            <a:endParaRPr lang="en-GB" dirty="0">
              <a:solidFill>
                <a:schemeClr val="accent6"/>
              </a:solidFill>
              <a:latin typeface="Raleway" panose="020B05030301010600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/>
                </a:solidFill>
                <a:latin typeface="Raleway" panose="020B0503030101060003" pitchFamily="34" charset="0"/>
              </a:rPr>
              <a:t>Regular review meetings (normally by phone)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/>
              </a:solidFill>
              <a:latin typeface="Raleway" panose="020B05030301010600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/>
                </a:solidFill>
                <a:latin typeface="Raleway" panose="020B0503030101060003" pitchFamily="34" charset="0"/>
              </a:rPr>
              <a:t>Chance to ‘take stock’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/>
              </a:solidFill>
              <a:latin typeface="Raleway" panose="020B05030301010600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/>
                </a:solidFill>
                <a:latin typeface="Raleway" panose="020B0503030101060003" pitchFamily="34" charset="0"/>
              </a:rPr>
              <a:t>Opportunity to discuss programme + identify strengths and areas for improvement</a:t>
            </a:r>
          </a:p>
          <a:p>
            <a:endParaRPr lang="en-GB" dirty="0">
              <a:solidFill>
                <a:schemeClr val="accent6"/>
              </a:solidFill>
              <a:latin typeface="Raleway" panose="020B05030301010600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310902-0354-411A-8170-FA17CA714AB7}"/>
              </a:ext>
            </a:extLst>
          </p:cNvPr>
          <p:cNvSpPr txBox="1"/>
          <p:nvPr/>
        </p:nvSpPr>
        <p:spPr>
          <a:xfrm>
            <a:off x="5734666" y="2286000"/>
            <a:ext cx="55601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Raleway" panose="020B0503030101060003" pitchFamily="34" charset="0"/>
              </a:rPr>
              <a:t>The faculty will arrange your review meetings with you and your mentor</a:t>
            </a:r>
          </a:p>
          <a:p>
            <a:endParaRPr lang="en-GB" dirty="0">
              <a:latin typeface="Raleway" panose="020B0503030101060003" pitchFamily="34" charset="0"/>
            </a:endParaRPr>
          </a:p>
          <a:p>
            <a:r>
              <a:rPr lang="en-GB" dirty="0">
                <a:latin typeface="Raleway" panose="020B0503030101060003" pitchFamily="34" charset="0"/>
              </a:rPr>
              <a:t>Feedback will also be shared with colleagues in HR services so they can monitor the progress of apprentices and offer support as necessary</a:t>
            </a:r>
          </a:p>
          <a:p>
            <a:endParaRPr lang="en-GB" dirty="0">
              <a:latin typeface="Raleway" panose="020B0503030101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89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81B68-DF37-EC45-AC19-FA0B645AF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Make use of your mentor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0ECCA-0AC7-0240-B849-DF16C2CD1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04500" cy="4351338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GB" sz="2400" b="1" dirty="0"/>
              <a:t>Act as a ‘critical friend’ supporting you to connect theory with practice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GB" sz="2400" b="1" dirty="0"/>
              <a:t>Ideally not your line manager (although it can be)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GB" sz="2400" b="1" dirty="0"/>
              <a:t>Help you plan and manage your time in relation to the course content effectively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GB" sz="2400" b="1" dirty="0"/>
              <a:t>Assist with keeping track of evidence base against KSBs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GB" sz="2400" b="1" dirty="0"/>
              <a:t>Take part in the 3-way review process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8525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81B68-DF37-EC45-AC19-FA0B645AF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‘OneFile’ E-Portfolio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0ECCA-0AC7-0240-B849-DF16C2CD1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04500" cy="4351338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n-US" sz="2400" b="1" dirty="0"/>
              <a:t>A Digital/electronic portfolio is primarily a resource to enable the apprentice track their progress on the apprenticeship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US" sz="2400" b="1" dirty="0"/>
              <a:t>Learning Outcomes and KSBs; Used to record evidence against KSB in standard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US" sz="2400" b="1" dirty="0"/>
              <a:t>Can be accessed by mentor, apprentice, tutors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US" sz="2400" b="1" dirty="0"/>
              <a:t>Record progress meetings such as 3-way reviews, personal tutor meetings, mentor meetings etc.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GB" sz="2400" b="1" dirty="0"/>
              <a:t>20% (OTJ) recording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304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81B68-DF37-EC45-AC19-FA0B645AF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949" y="107032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Entry Requirements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0ECCA-0AC7-0240-B849-DF16C2CD1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130" y="1464815"/>
            <a:ext cx="10515600" cy="4623371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sz="2400" b="1" dirty="0"/>
              <a:t>An undergraduate degree from a UK university, normally 2:1 as a minimum</a:t>
            </a:r>
            <a:endParaRPr lang="en-GB" sz="2400" b="1" dirty="0"/>
          </a:p>
          <a:p>
            <a:pPr>
              <a:buFontTx/>
              <a:buChar char="-"/>
            </a:pPr>
            <a:r>
              <a:rPr lang="en-US" sz="2400" b="1" dirty="0"/>
              <a:t>Or, an academic or professional qualification that is equivalent in breadth and depth to a UK </a:t>
            </a:r>
            <a:r>
              <a:rPr lang="en-US" sz="2400" b="1" dirty="0" err="1"/>
              <a:t>honours</a:t>
            </a:r>
            <a:r>
              <a:rPr lang="en-US" sz="2400" b="1" dirty="0"/>
              <a:t> degree, or a degree from a non-UK university.</a:t>
            </a:r>
            <a:endParaRPr lang="en-GB" sz="2400" b="1" dirty="0"/>
          </a:p>
          <a:p>
            <a:pPr>
              <a:buFontTx/>
              <a:buChar char="-"/>
            </a:pPr>
            <a:r>
              <a:rPr lang="en-US" sz="2400" b="1" dirty="0"/>
              <a:t>Applicants who do not hold an academic or professional qualification but who can demonstrate appropriate, relevant work experience in a post of management or professional responsibility over an extended period may also be admitted.</a:t>
            </a:r>
            <a:endParaRPr lang="en-GB" sz="2400" b="1" dirty="0"/>
          </a:p>
          <a:p>
            <a:pPr>
              <a:buFontTx/>
              <a:buChar char="-"/>
            </a:pPr>
            <a:r>
              <a:rPr lang="en-US" sz="2400" b="1" dirty="0"/>
              <a:t>You are also required to have GCSE English and </a:t>
            </a:r>
            <a:r>
              <a:rPr lang="en-US" sz="2400" b="1" dirty="0" err="1"/>
              <a:t>Maths</a:t>
            </a:r>
            <a:r>
              <a:rPr lang="en-US" sz="2400" b="1" dirty="0"/>
              <a:t> Grades A-C (or equivalent). It is ARU’s policy that all applicants should have completed these qualifications in order to receive an unconditional offer for the selected course.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027493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81B68-DF37-EC45-AC19-FA0B645AF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0ECCA-0AC7-0240-B849-DF16C2CD1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04500" cy="4351338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GB" sz="2400" b="1" dirty="0"/>
              <a:t>Complete the expression of interest form (available from PPD)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GB" sz="2400" b="1" dirty="0"/>
              <a:t>We will provide you with an application link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GB" sz="2400" b="1" dirty="0"/>
              <a:t>It is crucial that you have L2 Literacy and Numeracy qualifications (EG. Maths and English GCSE at C/4 or above)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GB" sz="2400" b="1" dirty="0"/>
              <a:t>Must complete ‘Initial Needs Assessment’ (INA)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GB" sz="2400" b="1" dirty="0"/>
              <a:t>Contracting will be processed alongside your application</a:t>
            </a:r>
          </a:p>
        </p:txBody>
      </p:sp>
    </p:spTree>
    <p:extLst>
      <p:ext uri="{BB962C8B-B14F-4D97-AF65-F5344CB8AC3E}">
        <p14:creationId xmlns:p14="http://schemas.microsoft.com/office/powerpoint/2010/main" val="2584290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94230-8416-EE43-9EE3-E0A1DE23DC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8" y="522705"/>
            <a:ext cx="9828212" cy="2641600"/>
          </a:xfrm>
        </p:spPr>
        <p:txBody>
          <a:bodyPr>
            <a:normAutofit/>
          </a:bodyPr>
          <a:lstStyle/>
          <a:p>
            <a:r>
              <a:rPr lang="en-GB" sz="9600" dirty="0"/>
              <a:t>Over to you.</a:t>
            </a:r>
            <a:endParaRPr lang="en-US" sz="9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7493D9-F09C-7947-ACC0-5C0D2ECB1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0" y="3530600"/>
            <a:ext cx="6464300" cy="2844800"/>
          </a:xfrm>
        </p:spPr>
        <p:txBody>
          <a:bodyPr>
            <a:noAutofit/>
          </a:bodyPr>
          <a:lstStyle/>
          <a:p>
            <a:r>
              <a:rPr lang="en-GB" b="1" dirty="0"/>
              <a:t>Any questions?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970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8619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94230-8416-EE43-9EE3-E0A1DE23DC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8" y="522705"/>
            <a:ext cx="9828212" cy="1546727"/>
          </a:xfrm>
        </p:spPr>
        <p:txBody>
          <a:bodyPr>
            <a:normAutofit/>
          </a:bodyPr>
          <a:lstStyle/>
          <a:p>
            <a:r>
              <a:rPr lang="en-GB" sz="9600" dirty="0"/>
              <a:t>Welcome.</a:t>
            </a:r>
            <a:endParaRPr lang="en-US" sz="9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7493D9-F09C-7947-ACC0-5C0D2ECB1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0" y="2374232"/>
            <a:ext cx="6424863" cy="4001168"/>
          </a:xfrm>
        </p:spPr>
        <p:txBody>
          <a:bodyPr>
            <a:noAutofit/>
          </a:bodyPr>
          <a:lstStyle/>
          <a:p>
            <a:r>
              <a:rPr lang="en-GB" b="1" dirty="0"/>
              <a:t>Today I’m going to talk you through the Senior Leader Degree Apprenticeship.</a:t>
            </a:r>
          </a:p>
          <a:p>
            <a:endParaRPr lang="en-GB" sz="1800" b="1" dirty="0">
              <a:latin typeface="Raleway Light" panose="020B0403030101060003" pitchFamily="34" charset="77"/>
            </a:endParaRPr>
          </a:p>
          <a:p>
            <a:pPr marL="285750" indent="-285750">
              <a:buFontTx/>
              <a:buChar char="-"/>
            </a:pPr>
            <a:r>
              <a:rPr lang="en-GB" sz="1800" b="1" dirty="0">
                <a:latin typeface="Raleway Light" panose="020B0403030101060003" pitchFamily="34" charset="77"/>
              </a:rPr>
              <a:t>What is an apprenticeship and how does it work?</a:t>
            </a:r>
          </a:p>
          <a:p>
            <a:pPr marL="285750" indent="-285750">
              <a:buFontTx/>
              <a:buChar char="-"/>
            </a:pPr>
            <a:r>
              <a:rPr lang="en-GB" sz="1800" b="1" dirty="0">
                <a:latin typeface="Raleway Light" panose="020B0403030101060003" pitchFamily="34" charset="77"/>
              </a:rPr>
              <a:t>Off-the-job training and apprentice support (including mentoring</a:t>
            </a:r>
          </a:p>
          <a:p>
            <a:pPr marL="285750" indent="-285750">
              <a:buFontTx/>
              <a:buChar char="-"/>
            </a:pPr>
            <a:r>
              <a:rPr lang="en-GB" sz="1800" b="1" dirty="0">
                <a:latin typeface="Raleway Light" panose="020B0403030101060003" pitchFamily="34" charset="77"/>
              </a:rPr>
              <a:t>E-portfolio and 3-way reviews</a:t>
            </a:r>
          </a:p>
          <a:p>
            <a:pPr marL="285750" indent="-285750">
              <a:buFontTx/>
              <a:buChar char="-"/>
            </a:pPr>
            <a:r>
              <a:rPr lang="en-GB" sz="1800" b="1" dirty="0">
                <a:latin typeface="Raleway Light" panose="020B0403030101060003" pitchFamily="34" charset="77"/>
              </a:rPr>
              <a:t>Next Steps</a:t>
            </a:r>
          </a:p>
          <a:p>
            <a:pPr marL="285750" indent="-285750">
              <a:buFontTx/>
              <a:buChar char="-"/>
            </a:pPr>
            <a:r>
              <a:rPr lang="en-GB" sz="1800" b="1" dirty="0">
                <a:latin typeface="Raleway Light" panose="020B0403030101060003" pitchFamily="34" charset="77"/>
              </a:rPr>
              <a:t>Questions</a:t>
            </a:r>
            <a:endParaRPr lang="en-GB" sz="1800" dirty="0">
              <a:latin typeface="Raleway Light" panose="020B04030301010600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09376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81B68-DF37-EC45-AC19-FA0B645AF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is a Degree Apprenticeship?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0ECCA-0AC7-0240-B849-DF16C2CD1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04500" cy="435133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GB" sz="2400" b="1" dirty="0"/>
              <a:t>Employment with training, not the other way around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GB" sz="2400" b="1" dirty="0"/>
              <a:t>Degree + Apprenticeship (Credits and Evidence)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GB" sz="2400" b="1" dirty="0"/>
              <a:t>Funded through the apprenticeship levy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GB" sz="2400" b="1" dirty="0"/>
              <a:t>Grounded in an industry defined ‘Standard’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GB" sz="2400" b="1" dirty="0"/>
              <a:t>Combine academic knowledge and workplace experience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0453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11CAB-1DD4-8142-BB70-835528F36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252" y="291701"/>
            <a:ext cx="10515600" cy="1325563"/>
          </a:xfrm>
        </p:spPr>
        <p:txBody>
          <a:bodyPr/>
          <a:lstStyle/>
          <a:p>
            <a:r>
              <a:rPr lang="en-US" dirty="0"/>
              <a:t>3 Stakeholders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787EA9-191C-43E5-9193-448D34C2AFBF}"/>
              </a:ext>
            </a:extLst>
          </p:cNvPr>
          <p:cNvSpPr/>
          <p:nvPr/>
        </p:nvSpPr>
        <p:spPr>
          <a:xfrm>
            <a:off x="4401832" y="1690688"/>
            <a:ext cx="383770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42900"/>
            <a:r>
              <a:rPr lang="en-GB" b="1" dirty="0">
                <a:solidFill>
                  <a:srgbClr val="FFD000"/>
                </a:solidFill>
                <a:latin typeface="Raleway" panose="020B0503030101060003" pitchFamily="34" charset="0"/>
              </a:rPr>
              <a:t>Employer</a:t>
            </a:r>
          </a:p>
          <a:p>
            <a:pPr marL="285750" indent="-285750" defTabSz="342900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accent6"/>
                </a:solidFill>
                <a:latin typeface="Raleway" panose="020B0503030101060003" pitchFamily="34" charset="0"/>
              </a:rPr>
              <a:t>Employing the apprentice for the duration of the apprenticeship and having the correct employment contracts in place</a:t>
            </a:r>
          </a:p>
          <a:p>
            <a:pPr marL="285750" indent="-285750" defTabSz="342900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accent6"/>
                </a:solidFill>
                <a:latin typeface="Raleway" panose="020B0503030101060003" pitchFamily="34" charset="0"/>
              </a:rPr>
              <a:t>Provides any evidence required by the Provider</a:t>
            </a:r>
          </a:p>
          <a:p>
            <a:pPr marL="285750" indent="-285750" defTabSz="342900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accent6"/>
                </a:solidFill>
                <a:latin typeface="Raleway" panose="020B0503030101060003" pitchFamily="34" charset="0"/>
              </a:rPr>
              <a:t>Allocates a mentor for duration of apprentice</a:t>
            </a:r>
          </a:p>
          <a:p>
            <a:pPr marL="285750" indent="-285750" defTabSz="342900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accent6"/>
                </a:solidFill>
                <a:latin typeface="Raleway" panose="020B0503030101060003" pitchFamily="34" charset="0"/>
              </a:rPr>
              <a:t>Provides time for 20% OTJ</a:t>
            </a:r>
          </a:p>
          <a:p>
            <a:pPr marL="285750" indent="-285750" defTabSz="342900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chemeClr val="accent6"/>
                </a:solidFill>
                <a:latin typeface="Raleway" panose="020B0503030101060003" pitchFamily="34" charset="0"/>
              </a:rPr>
              <a:t>Adheres to the </a:t>
            </a:r>
            <a:r>
              <a:rPr lang="en-GB" u="sng" dirty="0">
                <a:solidFill>
                  <a:schemeClr val="accent6"/>
                </a:solidFill>
                <a:latin typeface="Raleway" panose="020B0503030101060003" pitchFamily="34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Employer Funding Rules</a:t>
            </a:r>
            <a:r>
              <a:rPr lang="en-GB" dirty="0">
                <a:solidFill>
                  <a:schemeClr val="accent6"/>
                </a:solidFill>
                <a:latin typeface="Raleway" panose="020B0503030101060003" pitchFamily="34" charset="0"/>
              </a:rPr>
              <a:t> and clauses as set out in the Written Agreement and Commitment Statements.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5472BE1-7F2B-4C3C-A3E2-03A1387C4F74}"/>
              </a:ext>
            </a:extLst>
          </p:cNvPr>
          <p:cNvSpPr txBox="1">
            <a:spLocks/>
          </p:cNvSpPr>
          <p:nvPr/>
        </p:nvSpPr>
        <p:spPr>
          <a:xfrm>
            <a:off x="124690" y="1782465"/>
            <a:ext cx="4156365" cy="4783834"/>
          </a:xfrm>
          <a:prstGeom prst="rect">
            <a:avLst/>
          </a:prstGeom>
        </p:spPr>
        <p:txBody>
          <a:bodyPr vert="horz" lIns="68580" tIns="34290" rIns="68580" bIns="3429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spcBef>
                <a:spcPts val="750"/>
              </a:spcBef>
              <a:buNone/>
            </a:pPr>
            <a:r>
              <a:rPr lang="en-GB" sz="7200" b="1" dirty="0">
                <a:solidFill>
                  <a:srgbClr val="FFD000"/>
                </a:solidFill>
                <a:latin typeface="Raleway" panose="020B0503030101060003" pitchFamily="34" charset="0"/>
              </a:rPr>
              <a:t>Apprentice</a:t>
            </a:r>
            <a:endParaRPr lang="en-GB" sz="7200" dirty="0">
              <a:solidFill>
                <a:srgbClr val="FFD000"/>
              </a:solidFill>
              <a:latin typeface="Raleway" panose="020B0503030101060003" pitchFamily="34" charset="0"/>
            </a:endParaRPr>
          </a:p>
          <a:p>
            <a:pPr defTabSz="685800">
              <a:lnSpc>
                <a:spcPct val="120000"/>
              </a:lnSpc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n-GB" sz="7200" dirty="0">
                <a:solidFill>
                  <a:schemeClr val="accent6"/>
                </a:solidFill>
                <a:latin typeface="Raleway" panose="020B0503030101060003" pitchFamily="34" charset="0"/>
              </a:rPr>
              <a:t>Takes responsibility for learning; Completing all learning activities and assessments.</a:t>
            </a:r>
          </a:p>
          <a:p>
            <a:pPr defTabSz="685800">
              <a:lnSpc>
                <a:spcPct val="120000"/>
              </a:lnSpc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n-GB" sz="7200" dirty="0">
                <a:solidFill>
                  <a:schemeClr val="accent6"/>
                </a:solidFill>
                <a:latin typeface="Raleway" panose="020B0503030101060003" pitchFamily="34" charset="0"/>
              </a:rPr>
              <a:t>Meeting requirements as set out in the Commitment Statement.</a:t>
            </a:r>
          </a:p>
          <a:p>
            <a:pPr defTabSz="685800">
              <a:lnSpc>
                <a:spcPct val="120000"/>
              </a:lnSpc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n-GB" sz="7200" dirty="0">
                <a:solidFill>
                  <a:schemeClr val="accent6"/>
                </a:solidFill>
                <a:latin typeface="Raleway" panose="020B0503030101060003" pitchFamily="34" charset="0"/>
              </a:rPr>
              <a:t>Notifying Employer/Provider of issues/concerns/changes of circumstances at the earlier opportunity.</a:t>
            </a:r>
          </a:p>
          <a:p>
            <a:pPr defTabSz="685800">
              <a:lnSpc>
                <a:spcPct val="120000"/>
              </a:lnSpc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n-GB" sz="7200" dirty="0">
                <a:solidFill>
                  <a:schemeClr val="accent6"/>
                </a:solidFill>
                <a:latin typeface="Raleway" panose="020B0503030101060003" pitchFamily="34" charset="0"/>
              </a:rPr>
              <a:t>Updating E-Portfolio, Submitting assignments, meetings with mentor etc.</a:t>
            </a:r>
          </a:p>
          <a:p>
            <a:pPr defTabSz="685800">
              <a:lnSpc>
                <a:spcPct val="120000"/>
              </a:lnSpc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n-GB" sz="7200" dirty="0">
                <a:solidFill>
                  <a:schemeClr val="accent6"/>
                </a:solidFill>
                <a:latin typeface="Raleway" panose="020B0503030101060003" pitchFamily="34" charset="0"/>
              </a:rPr>
              <a:t>Meeting the requirements of any contracts held with the Employer.</a:t>
            </a:r>
            <a:endParaRPr lang="en-GB" sz="1500" dirty="0">
              <a:solidFill>
                <a:schemeClr val="accent6"/>
              </a:solidFill>
              <a:latin typeface="Calibri" panose="020F0502020204030204"/>
            </a:endParaRPr>
          </a:p>
          <a:p>
            <a:pPr marL="0" indent="0" algn="ctr" defTabSz="685800">
              <a:spcBef>
                <a:spcPts val="750"/>
              </a:spcBef>
              <a:buNone/>
            </a:pPr>
            <a:endParaRPr lang="en-GB" sz="1500" dirty="0">
              <a:solidFill>
                <a:srgbClr val="061D48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DFCFC2F-C5FC-430D-A509-40F09A4E193F}"/>
              </a:ext>
            </a:extLst>
          </p:cNvPr>
          <p:cNvSpPr txBox="1">
            <a:spLocks/>
          </p:cNvSpPr>
          <p:nvPr/>
        </p:nvSpPr>
        <p:spPr>
          <a:xfrm>
            <a:off x="8464229" y="1782465"/>
            <a:ext cx="3450680" cy="452431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spcBef>
                <a:spcPts val="750"/>
              </a:spcBef>
              <a:buNone/>
            </a:pPr>
            <a:r>
              <a:rPr lang="en-GB" sz="1800" b="1" dirty="0">
                <a:solidFill>
                  <a:srgbClr val="FFD000"/>
                </a:solidFill>
                <a:latin typeface="Raleway" panose="020B0503030101060003" pitchFamily="34" charset="0"/>
              </a:rPr>
              <a:t>HEI / Provider</a:t>
            </a:r>
            <a:endParaRPr lang="en-GB" sz="1800" dirty="0">
              <a:solidFill>
                <a:srgbClr val="FFD000"/>
              </a:solidFill>
              <a:latin typeface="Raleway" panose="020B0503030101060003" pitchFamily="34" charset="0"/>
            </a:endParaRPr>
          </a:p>
          <a:p>
            <a:pPr defTabSz="6858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chemeClr val="accent6"/>
                </a:solidFill>
                <a:latin typeface="Raleway" panose="020B0503030101060003" pitchFamily="34" charset="0"/>
              </a:rPr>
              <a:t>Delivers the degree.</a:t>
            </a:r>
          </a:p>
          <a:p>
            <a:pPr defTabSz="6858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chemeClr val="accent6"/>
                </a:solidFill>
                <a:latin typeface="Raleway" panose="020B0503030101060003" pitchFamily="34" charset="0"/>
              </a:rPr>
              <a:t>Supports the apprentice through the EPA.</a:t>
            </a:r>
          </a:p>
          <a:p>
            <a:pPr defTabSz="6858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chemeClr val="accent6"/>
                </a:solidFill>
                <a:latin typeface="Raleway" panose="020B0503030101060003" pitchFamily="34" charset="0"/>
              </a:rPr>
              <a:t>Contracts with the EPA provider.</a:t>
            </a:r>
          </a:p>
          <a:p>
            <a:pPr defTabSz="6858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chemeClr val="accent6"/>
                </a:solidFill>
                <a:latin typeface="Raleway" panose="020B0503030101060003" pitchFamily="34" charset="0"/>
              </a:rPr>
              <a:t>Means to record 20% OTJ</a:t>
            </a:r>
          </a:p>
          <a:p>
            <a:pPr defTabSz="6858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chemeClr val="accent6"/>
                </a:solidFill>
                <a:latin typeface="Raleway" panose="020B0503030101060003" pitchFamily="34" charset="0"/>
              </a:rPr>
              <a:t>Conducts 3-way reviews</a:t>
            </a:r>
          </a:p>
          <a:p>
            <a:pPr defTabSz="685800">
              <a:spcBef>
                <a:spcPts val="750"/>
              </a:spcBef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chemeClr val="accent6"/>
                </a:solidFill>
                <a:latin typeface="Raleway" panose="020B0503030101060003" pitchFamily="34" charset="0"/>
              </a:rPr>
              <a:t>Adheres to the </a:t>
            </a:r>
            <a:r>
              <a:rPr lang="en-GB" sz="1800" u="sng" dirty="0">
                <a:solidFill>
                  <a:schemeClr val="accent6"/>
                </a:solidFill>
                <a:latin typeface="Raleway" panose="020B0503030101060003" pitchFamily="34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Training Provider Funding Rules</a:t>
            </a:r>
            <a:r>
              <a:rPr lang="en-GB" sz="1800" dirty="0">
                <a:solidFill>
                  <a:schemeClr val="accent6"/>
                </a:solidFill>
                <a:latin typeface="Raleway" panose="020B0503030101060003" pitchFamily="34" charset="0"/>
              </a:rPr>
              <a:t> and clauses as set out in the Written Agreement and Commitment Statements.</a:t>
            </a:r>
          </a:p>
          <a:p>
            <a:pPr marL="171450" indent="-171450" defTabSz="685800">
              <a:spcBef>
                <a:spcPts val="750"/>
              </a:spcBef>
              <a:buFont typeface="Wingdings" panose="05000000000000000000" pitchFamily="2" charset="2"/>
              <a:buChar char="Ø"/>
            </a:pPr>
            <a:endParaRPr lang="en-GB" sz="1725" dirty="0">
              <a:solidFill>
                <a:srgbClr val="FFD000"/>
              </a:solidFill>
              <a:latin typeface="Raleway" panose="020B050303010106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013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81B68-DF37-EC45-AC19-FA0B645AF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SLDA Overview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0ECCA-0AC7-0240-B849-DF16C2CD1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04500" cy="4351338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n-GB" sz="2400" b="1" dirty="0"/>
              <a:t>Post Graduate Diploma in Management and Leadership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GB" sz="2400" b="1" dirty="0"/>
              <a:t>Mapped to the L7 Senior Leader Apprenticeship Standard</a:t>
            </a:r>
            <a:r>
              <a:rPr lang="en-GB" sz="2400" b="1"/>
              <a:t>: </a:t>
            </a:r>
            <a:r>
              <a:rPr lang="en-GB" sz="2400">
                <a:hlinkClick r:id="rId2"/>
              </a:rPr>
              <a:t>https://www.instituteforapprenticeships.org/apprenticeship-standards/senior-leader-v1-1</a:t>
            </a:r>
            <a:r>
              <a:rPr lang="en-GB" sz="2400"/>
              <a:t> </a:t>
            </a:r>
            <a:endParaRPr lang="en-GB" sz="2400" b="1" dirty="0"/>
          </a:p>
          <a:p>
            <a:pPr>
              <a:buFontTx/>
              <a:buChar char="-"/>
            </a:pPr>
            <a:r>
              <a:rPr lang="en-US" sz="2400" b="1" dirty="0"/>
              <a:t>Trimester delivery 120 credits total + Route to top-up to full Master’s 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US" sz="2400" b="1" dirty="0"/>
              <a:t>2 years duration plus an additional  period to complete the End Point Assessment (EPA)</a:t>
            </a:r>
          </a:p>
          <a:p>
            <a:pPr>
              <a:buFontTx/>
              <a:buChar char="-"/>
            </a:pPr>
            <a:endParaRPr lang="en-GB" sz="2400" b="1" dirty="0"/>
          </a:p>
          <a:p>
            <a:pPr>
              <a:buFontTx/>
              <a:buChar char="-"/>
            </a:pPr>
            <a:r>
              <a:rPr lang="en-GB" sz="2400" b="1" dirty="0"/>
              <a:t>EPA available with ILM or CMI, both aligned  to L7 Strategic Management and Leadership certificate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2257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81F4-B49B-574B-894F-409477DE2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432" y="365126"/>
            <a:ext cx="10734368" cy="903236"/>
          </a:xfrm>
        </p:spPr>
        <p:txBody>
          <a:bodyPr anchor="ctr">
            <a:normAutofit/>
          </a:bodyPr>
          <a:lstStyle/>
          <a:p>
            <a:r>
              <a:rPr lang="en-US" dirty="0"/>
              <a:t>Course Content - SLDA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1214B3C-8AF7-4F5F-A1E4-7498DEC83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929658"/>
              </p:ext>
            </p:extLst>
          </p:nvPr>
        </p:nvGraphicFramePr>
        <p:xfrm>
          <a:off x="783771" y="1384917"/>
          <a:ext cx="8892889" cy="5107959"/>
        </p:xfrm>
        <a:graphic>
          <a:graphicData uri="http://schemas.openxmlformats.org/drawingml/2006/table">
            <a:tbl>
              <a:tblPr firstRow="1" firstCol="1" bandRow="1"/>
              <a:tblGrid>
                <a:gridCol w="792183">
                  <a:extLst>
                    <a:ext uri="{9D8B030D-6E8A-4147-A177-3AD203B41FA5}">
                      <a16:colId xmlns:a16="http://schemas.microsoft.com/office/drawing/2014/main" val="2640073418"/>
                    </a:ext>
                  </a:extLst>
                </a:gridCol>
                <a:gridCol w="754916">
                  <a:extLst>
                    <a:ext uri="{9D8B030D-6E8A-4147-A177-3AD203B41FA5}">
                      <a16:colId xmlns:a16="http://schemas.microsoft.com/office/drawing/2014/main" val="2729035056"/>
                    </a:ext>
                  </a:extLst>
                </a:gridCol>
                <a:gridCol w="1517285">
                  <a:extLst>
                    <a:ext uri="{9D8B030D-6E8A-4147-A177-3AD203B41FA5}">
                      <a16:colId xmlns:a16="http://schemas.microsoft.com/office/drawing/2014/main" val="3419097672"/>
                    </a:ext>
                  </a:extLst>
                </a:gridCol>
                <a:gridCol w="5828505">
                  <a:extLst>
                    <a:ext uri="{9D8B030D-6E8A-4147-A177-3AD203B41FA5}">
                      <a16:colId xmlns:a16="http://schemas.microsoft.com/office/drawing/2014/main" val="3624728411"/>
                    </a:ext>
                  </a:extLst>
                </a:gridCol>
              </a:tblGrid>
              <a:tr h="529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>
                          <a:effectLst/>
                          <a:latin typeface="ARU Raisonne DemiBold" panose="020B05030402020401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lang="en-GB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  <a:latin typeface="ARU Raisonne DemiBold" panose="020B05030402020401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Level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  <a:latin typeface="ARU Raisonne DemiBold" panose="020B05030402020401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Credits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  <a:latin typeface="ARU Raisonne DemiBold" panose="020B05030402020401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Module Title</a:t>
                      </a:r>
                      <a:endParaRPr lang="en-GB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8480614"/>
                  </a:ext>
                </a:extLst>
              </a:tr>
              <a:tr h="529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ARU Raisonne DemiBold" panose="020B05030402020401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Corporate Governance and Risk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5360590"/>
                  </a:ext>
                </a:extLst>
              </a:tr>
              <a:tr h="529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032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ARU Raisonne DemiBold" panose="020B05030402020401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Leadership and Change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9857974"/>
                  </a:ext>
                </a:extLst>
              </a:tr>
              <a:tr h="6441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032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ARU Raisonne DemiBold" panose="020B05030402020401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HRM for Leadership and Management in a Global Context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9193354"/>
                  </a:ext>
                </a:extLst>
              </a:tr>
              <a:tr h="529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032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ARU Raisonne DemiBold" panose="020B05030402020401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Strategy and Information Management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0649185"/>
                  </a:ext>
                </a:extLst>
              </a:tr>
              <a:tr h="6441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032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ARU Raisonne DemiBold" panose="020B05030402020401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Global and Strategic Issues in Leadership and Management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604212"/>
                  </a:ext>
                </a:extLst>
              </a:tr>
              <a:tr h="6441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ARU Raisonne DemiBold" panose="020B05030402020401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International Marketing and Brand Management in the Corporate Environment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550381"/>
                  </a:ext>
                </a:extLst>
              </a:tr>
              <a:tr h="529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032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ARU Raisonne DemiBold" panose="020B05030402020401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Managing Disruptive Innovation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936327"/>
                  </a:ext>
                </a:extLst>
              </a:tr>
              <a:tr h="529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>
                          <a:effectLst/>
                          <a:latin typeface="Raleway" panose="020B05030301010600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0" dirty="0">
                          <a:effectLst/>
                          <a:latin typeface="ARU Raisonne DemiBold" panose="020B0503040202040103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Managing Profitability, Liquidity and Asset Utilisation</a:t>
                      </a:r>
                      <a:endParaRPr lang="en-GB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585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326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81F4-B49B-574B-894F-409477DE2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871" y="365126"/>
            <a:ext cx="10734368" cy="903236"/>
          </a:xfrm>
        </p:spPr>
        <p:txBody>
          <a:bodyPr anchor="ctr">
            <a:normAutofit/>
          </a:bodyPr>
          <a:lstStyle/>
          <a:p>
            <a:r>
              <a:rPr lang="en-US" dirty="0" err="1"/>
              <a:t>Programme</a:t>
            </a:r>
            <a:r>
              <a:rPr lang="en-US" dirty="0"/>
              <a:t> Delivery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B8CA5-BD15-4D5F-8090-E751A6A9D146}"/>
              </a:ext>
            </a:extLst>
          </p:cNvPr>
          <p:cNvSpPr txBox="1"/>
          <p:nvPr/>
        </p:nvSpPr>
        <p:spPr>
          <a:xfrm>
            <a:off x="417871" y="1327355"/>
            <a:ext cx="1135625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Raleway" panose="020B0503030101060003" pitchFamily="34" charset="0"/>
              </a:rPr>
              <a:t>This apprenticeship is delivered via ‘Blended Learning’, a combination of online distance-learning and in-person teaching and learning. </a:t>
            </a:r>
          </a:p>
          <a:p>
            <a:endParaRPr lang="en-GB" dirty="0">
              <a:latin typeface="Raleway" panose="020B0503030101060003" pitchFamily="34" charset="0"/>
            </a:endParaRPr>
          </a:p>
          <a:p>
            <a:r>
              <a:rPr lang="en-GB" dirty="0">
                <a:latin typeface="Raleway" panose="020B0503030101060003" pitchFamily="34" charset="0"/>
              </a:rPr>
              <a:t>The in-person teaching is delivered in 21 one or two-day workshops, in or around Cambridge. These are spread throughout the year. </a:t>
            </a:r>
          </a:p>
          <a:p>
            <a:endParaRPr lang="en-GB" dirty="0">
              <a:latin typeface="Raleway" panose="020B0503030101060003" pitchFamily="34" charset="0"/>
            </a:endParaRPr>
          </a:p>
          <a:p>
            <a:r>
              <a:rPr lang="en-GB" dirty="0">
                <a:latin typeface="Raleway" panose="020B0503030101060003" pitchFamily="34" charset="0"/>
              </a:rPr>
              <a:t>Most of the course content is self-directed and can be accessed at any time that suits you via our online Learning Management System (LMS).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D2AF39-2C19-4724-A91E-F4C452D811E5}"/>
              </a:ext>
            </a:extLst>
          </p:cNvPr>
          <p:cNvSpPr txBox="1"/>
          <p:nvPr/>
        </p:nvSpPr>
        <p:spPr>
          <a:xfrm>
            <a:off x="3288890" y="4736587"/>
            <a:ext cx="25074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Raleway" panose="020B0503030101060003" pitchFamily="34" charset="0"/>
              </a:rPr>
              <a:t>Year Two</a:t>
            </a:r>
          </a:p>
          <a:p>
            <a:r>
              <a:rPr lang="en-GB" dirty="0">
                <a:latin typeface="Raleway" panose="020B0503030101060003" pitchFamily="34" charset="0"/>
              </a:rPr>
              <a:t>2 x 2-days September</a:t>
            </a:r>
          </a:p>
          <a:p>
            <a:r>
              <a:rPr lang="en-GB" dirty="0">
                <a:latin typeface="Raleway" panose="020B0503030101060003" pitchFamily="34" charset="0"/>
              </a:rPr>
              <a:t>1 x 1-day January</a:t>
            </a:r>
          </a:p>
          <a:p>
            <a:r>
              <a:rPr lang="en-GB" dirty="0">
                <a:latin typeface="Raleway" panose="020B0503030101060003" pitchFamily="34" charset="0"/>
              </a:rPr>
              <a:t>1 x 1-day March</a:t>
            </a:r>
          </a:p>
          <a:p>
            <a:r>
              <a:rPr lang="en-GB" dirty="0">
                <a:latin typeface="Raleway" panose="020B0503030101060003" pitchFamily="34" charset="0"/>
              </a:rPr>
              <a:t>1 x 1-day May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602753-B72F-420D-BBC8-576ED5714B86}"/>
              </a:ext>
            </a:extLst>
          </p:cNvPr>
          <p:cNvSpPr txBox="1"/>
          <p:nvPr/>
        </p:nvSpPr>
        <p:spPr>
          <a:xfrm>
            <a:off x="417871" y="4746288"/>
            <a:ext cx="250741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Raleway" panose="020B0503030101060003" pitchFamily="34" charset="0"/>
              </a:rPr>
              <a:t>Year One</a:t>
            </a:r>
          </a:p>
          <a:p>
            <a:r>
              <a:rPr lang="en-GB" dirty="0">
                <a:latin typeface="Raleway" panose="020B0503030101060003" pitchFamily="34" charset="0"/>
              </a:rPr>
              <a:t>1 x 2-days September</a:t>
            </a:r>
          </a:p>
          <a:p>
            <a:r>
              <a:rPr lang="en-GB" dirty="0">
                <a:latin typeface="Raleway" panose="020B0503030101060003" pitchFamily="34" charset="0"/>
              </a:rPr>
              <a:t>2 x 2-days October</a:t>
            </a:r>
          </a:p>
          <a:p>
            <a:r>
              <a:rPr lang="en-GB" dirty="0">
                <a:latin typeface="Raleway" panose="020B0503030101060003" pitchFamily="34" charset="0"/>
              </a:rPr>
              <a:t>2 x 2-days January</a:t>
            </a:r>
          </a:p>
          <a:p>
            <a:r>
              <a:rPr lang="en-GB" dirty="0">
                <a:latin typeface="Raleway" panose="020B0503030101060003" pitchFamily="34" charset="0"/>
              </a:rPr>
              <a:t>2 x 2-days May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3E70A0-3AEA-420A-B53D-241BE5889E3E}"/>
              </a:ext>
            </a:extLst>
          </p:cNvPr>
          <p:cNvSpPr txBox="1"/>
          <p:nvPr/>
        </p:nvSpPr>
        <p:spPr>
          <a:xfrm>
            <a:off x="1575368" y="3940894"/>
            <a:ext cx="24176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Raleway" panose="020B0503030101060003" pitchFamily="34" charset="0"/>
              </a:rPr>
              <a:t>Workshops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4D59F5-F508-479F-BF47-D8F61044B93F}"/>
              </a:ext>
            </a:extLst>
          </p:cNvPr>
          <p:cNvSpPr txBox="1"/>
          <p:nvPr/>
        </p:nvSpPr>
        <p:spPr>
          <a:xfrm>
            <a:off x="7208317" y="3943969"/>
            <a:ext cx="22958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Raleway" panose="020B0503030101060003" pitchFamily="34" charset="0"/>
              </a:rPr>
              <a:t>Trimesters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C62B32-3C11-44FB-B9C3-C3CE2E8C463B}"/>
              </a:ext>
            </a:extLst>
          </p:cNvPr>
          <p:cNvSpPr txBox="1"/>
          <p:nvPr/>
        </p:nvSpPr>
        <p:spPr>
          <a:xfrm>
            <a:off x="7433187" y="4736587"/>
            <a:ext cx="18460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Raleway" panose="020B0503030101060003" pitchFamily="34" charset="0"/>
              </a:rPr>
              <a:t>12 Weeks Each</a:t>
            </a:r>
          </a:p>
          <a:p>
            <a:r>
              <a:rPr lang="en-GB" dirty="0"/>
              <a:t>Tri 1: Sept – Xmas</a:t>
            </a:r>
          </a:p>
          <a:p>
            <a:r>
              <a:rPr lang="en-GB" dirty="0"/>
              <a:t>Tri 2: Jan – April</a:t>
            </a:r>
          </a:p>
          <a:p>
            <a:r>
              <a:rPr lang="en-GB" dirty="0"/>
              <a:t>Tri 3: May - July</a:t>
            </a:r>
          </a:p>
        </p:txBody>
      </p:sp>
    </p:spTree>
    <p:extLst>
      <p:ext uri="{BB962C8B-B14F-4D97-AF65-F5344CB8AC3E}">
        <p14:creationId xmlns:p14="http://schemas.microsoft.com/office/powerpoint/2010/main" val="3819533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11CAB-1DD4-8142-BB70-835528F36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O(ff)</a:t>
            </a:r>
            <a:br>
              <a:rPr lang="en-US" dirty="0"/>
            </a:br>
            <a:r>
              <a:rPr lang="en-US" dirty="0"/>
              <a:t>T(he)</a:t>
            </a:r>
            <a:br>
              <a:rPr lang="en-US" dirty="0"/>
            </a:br>
            <a:r>
              <a:rPr lang="en-US" dirty="0"/>
              <a:t>J(</a:t>
            </a:r>
            <a:r>
              <a:rPr lang="en-US" dirty="0" err="1"/>
              <a:t>ob</a:t>
            </a:r>
            <a:r>
              <a:rPr lang="en-US" dirty="0"/>
              <a:t>) Training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35236A-30B6-4F7C-A59D-AF73570C149F}"/>
              </a:ext>
            </a:extLst>
          </p:cNvPr>
          <p:cNvSpPr txBox="1"/>
          <p:nvPr/>
        </p:nvSpPr>
        <p:spPr>
          <a:xfrm>
            <a:off x="604684" y="2286000"/>
            <a:ext cx="36723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/>
                </a:solidFill>
                <a:latin typeface="Raleway" panose="020B0503030101060003" pitchFamily="34" charset="0"/>
              </a:rPr>
              <a:t>20% of contracted hrs (~48 days per year on a FT contract)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/>
              </a:solidFill>
              <a:latin typeface="Raleway" panose="020B05030301010600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/>
                </a:solidFill>
                <a:latin typeface="Raleway" panose="020B0503030101060003" pitchFamily="34" charset="0"/>
              </a:rPr>
              <a:t>Must be in work time (i.e. if it’s at the weekend you need to take TOIL against it).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/>
              </a:solidFill>
              <a:latin typeface="Raleway" panose="020B05030301010600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/>
                </a:solidFill>
                <a:latin typeface="Raleway" panose="020B0503030101060003" pitchFamily="34" charset="0"/>
              </a:rPr>
              <a:t>The course can be completed in this time, but, if this is all the time put in, great grades are unlikely!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310902-0354-411A-8170-FA17CA714AB7}"/>
              </a:ext>
            </a:extLst>
          </p:cNvPr>
          <p:cNvSpPr txBox="1"/>
          <p:nvPr/>
        </p:nvSpPr>
        <p:spPr>
          <a:xfrm>
            <a:off x="5734666" y="2286000"/>
            <a:ext cx="55601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Raleway" panose="020B0503030101060003" pitchFamily="34" charset="0"/>
              </a:rPr>
              <a:t>Legitimate (desirable?) for it to be &gt;20% at certain points of the year</a:t>
            </a:r>
          </a:p>
          <a:p>
            <a:endParaRPr lang="en-GB" dirty="0">
              <a:latin typeface="Raleway" panose="020B0503030101060003" pitchFamily="34" charset="0"/>
            </a:endParaRPr>
          </a:p>
          <a:p>
            <a:r>
              <a:rPr lang="en-GB" dirty="0">
                <a:latin typeface="Raleway" panose="020B0503030101060003" pitchFamily="34" charset="0"/>
              </a:rPr>
              <a:t>Valuable to make use of your mentor to help join up academic learning with relevant practical experience available within your organisation.</a:t>
            </a:r>
          </a:p>
          <a:p>
            <a:endParaRPr lang="en-GB" dirty="0">
              <a:latin typeface="Raleway" panose="020B0503030101060003" pitchFamily="34" charset="0"/>
            </a:endParaRPr>
          </a:p>
          <a:p>
            <a:r>
              <a:rPr lang="en-GB" dirty="0">
                <a:latin typeface="Raleway" panose="020B0503030101060003" pitchFamily="34" charset="0"/>
              </a:rPr>
              <a:t>All modules are ‘mapped’ to KSBs (Knowledge Skills &amp; Behaviours) so doing the ‘degree’ work counts towards your OTJ</a:t>
            </a:r>
          </a:p>
        </p:txBody>
      </p:sp>
    </p:spTree>
    <p:extLst>
      <p:ext uri="{BB962C8B-B14F-4D97-AF65-F5344CB8AC3E}">
        <p14:creationId xmlns:p14="http://schemas.microsoft.com/office/powerpoint/2010/main" val="3890823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94230-8416-EE43-9EE3-E0A1DE23DC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347" y="1330223"/>
            <a:ext cx="5812723" cy="412468"/>
          </a:xfrm>
        </p:spPr>
        <p:txBody>
          <a:bodyPr>
            <a:noAutofit/>
          </a:bodyPr>
          <a:lstStyle/>
          <a:p>
            <a:pPr defTabSz="514337" eaLnBrk="0" fontAlgn="base" hangingPunct="0">
              <a:spcAft>
                <a:spcPct val="0"/>
              </a:spcAft>
            </a:pPr>
            <a:r>
              <a:rPr lang="en-GB" altLang="en-US" sz="5400" dirty="0">
                <a:latin typeface="ARU Raisonne DemiBold" panose="020B07030402020401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Apprentice Support</a:t>
            </a:r>
            <a:endParaRPr lang="en-GB" altLang="en-US" sz="5400" dirty="0">
              <a:latin typeface="ARU Raisonne DemiBold" panose="020B07030402020401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1948" y="1932039"/>
            <a:ext cx="11341510" cy="413190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defTabSz="342900">
              <a:spcBef>
                <a:spcPts val="450"/>
              </a:spcBef>
              <a:spcAft>
                <a:spcPts val="450"/>
              </a:spcAft>
            </a:pPr>
            <a:r>
              <a:rPr lang="en-GB" b="1" dirty="0">
                <a:solidFill>
                  <a:srgbClr val="FFD000"/>
                </a:solidFill>
                <a:latin typeface="Raleway Medium" panose="020B0603030101060003" pitchFamily="34" charset="0"/>
                <a:ea typeface="Source Sans Pro" panose="020B0503030403020204" pitchFamily="34" charset="0"/>
              </a:rPr>
              <a:t>Academic  and Pastoral</a:t>
            </a:r>
          </a:p>
          <a:p>
            <a:pPr defTabSz="342900">
              <a:spcBef>
                <a:spcPts val="450"/>
              </a:spcBef>
              <a:spcAft>
                <a:spcPts val="450"/>
              </a:spcAft>
            </a:pPr>
            <a:endParaRPr lang="en-GB" b="1" dirty="0">
              <a:solidFill>
                <a:srgbClr val="FFD000"/>
              </a:solidFill>
              <a:latin typeface="Raleway Medium" panose="020B0603030101060003" pitchFamily="34" charset="0"/>
              <a:ea typeface="Source Sans Pro" panose="020B0503030403020204" pitchFamily="34" charset="0"/>
            </a:endParaRPr>
          </a:p>
          <a:p>
            <a:pPr marL="285750" indent="-285750" defTabSz="342900">
              <a:spcAft>
                <a:spcPts val="150"/>
              </a:spcAft>
              <a:buFont typeface="Wingdings" panose="05000000000000000000" pitchFamily="2" charset="2"/>
              <a:buChar char="§"/>
            </a:pPr>
            <a:r>
              <a:rPr lang="en-GB" b="1" dirty="0">
                <a:solidFill>
                  <a:schemeClr val="accent6"/>
                </a:solidFill>
                <a:latin typeface="Raleway Medium" panose="020B0603030101060003" pitchFamily="34" charset="0"/>
                <a:ea typeface="Source Sans Pro" panose="020B0503030403020204" pitchFamily="34" charset="0"/>
              </a:rPr>
              <a:t>Course Leader </a:t>
            </a:r>
            <a:r>
              <a:rPr lang="en-GB" dirty="0">
                <a:solidFill>
                  <a:schemeClr val="accent6"/>
                </a:solidFill>
                <a:latin typeface="Raleway Medium" panose="020B0603030101060003" pitchFamily="34" charset="0"/>
                <a:ea typeface="Source Sans Pro" panose="020B0503030403020204" pitchFamily="34" charset="0"/>
              </a:rPr>
              <a:t>:overall responsibility for course management; monitoring apprentices’ progression and learning experience</a:t>
            </a:r>
          </a:p>
          <a:p>
            <a:pPr marL="285750" indent="-285750" defTabSz="342900">
              <a:spcAft>
                <a:spcPts val="150"/>
              </a:spcAft>
              <a:buFont typeface="Wingdings" panose="05000000000000000000" pitchFamily="2" charset="2"/>
              <a:buChar char="§"/>
            </a:pPr>
            <a:r>
              <a:rPr lang="en-GB" b="1" dirty="0">
                <a:solidFill>
                  <a:schemeClr val="accent6"/>
                </a:solidFill>
                <a:latin typeface="Raleway Medium" panose="020B0603030101060003" pitchFamily="34" charset="0"/>
                <a:ea typeface="Source Sans Pro" panose="020B0503030403020204" pitchFamily="34" charset="0"/>
              </a:rPr>
              <a:t>Module Tutors</a:t>
            </a:r>
            <a:r>
              <a:rPr lang="en-GB" dirty="0">
                <a:solidFill>
                  <a:schemeClr val="accent6"/>
                </a:solidFill>
                <a:latin typeface="Raleway Medium" panose="020B0603030101060003" pitchFamily="34" charset="0"/>
                <a:ea typeface="Source Sans Pro" panose="020B0503030403020204" pitchFamily="34" charset="0"/>
              </a:rPr>
              <a:t> : module delivery</a:t>
            </a:r>
            <a:endParaRPr lang="en-GB" b="1" dirty="0">
              <a:solidFill>
                <a:schemeClr val="accent6"/>
              </a:solidFill>
              <a:latin typeface="Raleway Medium" panose="020B0603030101060003" pitchFamily="34" charset="0"/>
              <a:ea typeface="Source Sans Pro" panose="020B0503030403020204" pitchFamily="34" charset="0"/>
            </a:endParaRPr>
          </a:p>
          <a:p>
            <a:pPr marL="285750" indent="-285750" defTabSz="342900">
              <a:spcAft>
                <a:spcPts val="150"/>
              </a:spcAft>
              <a:buFont typeface="Wingdings" panose="05000000000000000000" pitchFamily="2" charset="2"/>
              <a:buChar char="§"/>
            </a:pPr>
            <a:r>
              <a:rPr lang="en-GB" b="1" dirty="0">
                <a:solidFill>
                  <a:schemeClr val="accent6"/>
                </a:solidFill>
                <a:latin typeface="Raleway Medium" panose="020B0603030101060003" pitchFamily="34" charset="0"/>
                <a:ea typeface="Source Sans Pro" panose="020B0503030403020204" pitchFamily="34" charset="0"/>
              </a:rPr>
              <a:t>Personal Tutors : </a:t>
            </a:r>
            <a:r>
              <a:rPr lang="en-GB" dirty="0">
                <a:solidFill>
                  <a:schemeClr val="accent6"/>
                </a:solidFill>
                <a:latin typeface="Raleway Medium" panose="020B0603030101060003" pitchFamily="34" charset="0"/>
                <a:ea typeface="Source Sans Pro" panose="020B0503030403020204" pitchFamily="34" charset="0"/>
              </a:rPr>
              <a:t>responsible for apprentices’ personal and academic support </a:t>
            </a:r>
          </a:p>
          <a:p>
            <a:pPr marL="285750" indent="-285750" defTabSz="342900">
              <a:spcAft>
                <a:spcPts val="150"/>
              </a:spcAft>
              <a:buFont typeface="Wingdings" panose="05000000000000000000" pitchFamily="2" charset="2"/>
              <a:buChar char="§"/>
            </a:pPr>
            <a:r>
              <a:rPr lang="en-GB" b="1" dirty="0">
                <a:solidFill>
                  <a:schemeClr val="accent6"/>
                </a:solidFill>
                <a:latin typeface="Raleway Medium" panose="020B0603030101060003" pitchFamily="34" charset="0"/>
                <a:ea typeface="Source Sans Pro" panose="020B0503030403020204" pitchFamily="34" charset="0"/>
              </a:rPr>
              <a:t>Distance Learning Facilitators</a:t>
            </a:r>
            <a:r>
              <a:rPr lang="en-GB" dirty="0">
                <a:solidFill>
                  <a:schemeClr val="accent6"/>
                </a:solidFill>
                <a:latin typeface="Raleway Medium" panose="020B0603030101060003" pitchFamily="34" charset="0"/>
                <a:ea typeface="Source Sans Pro" panose="020B0503030403020204" pitchFamily="34" charset="0"/>
              </a:rPr>
              <a:t>:  day-to-day non-academic support to apprentices</a:t>
            </a:r>
          </a:p>
          <a:p>
            <a:pPr marL="285750" indent="-285750" defTabSz="342900">
              <a:spcAft>
                <a:spcPts val="15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/>
                </a:solidFill>
                <a:latin typeface="Raleway Medium" panose="020B0603030101060003" pitchFamily="34" charset="0"/>
                <a:ea typeface="Source Sans Pro" panose="020B0503030403020204" pitchFamily="34" charset="0"/>
              </a:rPr>
              <a:t>Special Needs Coordinator</a:t>
            </a:r>
            <a:endParaRPr lang="en-GB" dirty="0">
              <a:solidFill>
                <a:schemeClr val="accent6"/>
              </a:solidFill>
              <a:latin typeface="Raleway Medium" panose="020B0603030101060003" pitchFamily="34" charset="0"/>
              <a:ea typeface="Source Sans Pro" panose="020B0503030403020204" pitchFamily="34" charset="0"/>
            </a:endParaRPr>
          </a:p>
          <a:p>
            <a:pPr marL="285750" indent="-285750" defTabSz="342900">
              <a:spcAft>
                <a:spcPts val="15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/>
                </a:solidFill>
                <a:latin typeface="Raleway Medium" panose="020B0603030101060003" pitchFamily="34" charset="0"/>
                <a:ea typeface="Source Sans Pro" panose="020B0503030403020204" pitchFamily="34" charset="0"/>
              </a:rPr>
              <a:t>Student Advisor </a:t>
            </a:r>
          </a:p>
          <a:p>
            <a:pPr marL="285750" indent="-285750" defTabSz="342900">
              <a:spcAft>
                <a:spcPts val="15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6"/>
                </a:solidFill>
                <a:latin typeface="Raleway Medium" panose="020B0603030101060003" pitchFamily="34" charset="0"/>
                <a:ea typeface="Source Sans Pro" panose="020B0503030403020204" pitchFamily="34" charset="0"/>
              </a:rPr>
              <a:t>Study Skills Plus</a:t>
            </a:r>
            <a:endParaRPr lang="en-GB" dirty="0">
              <a:solidFill>
                <a:schemeClr val="accent6"/>
              </a:solidFill>
              <a:latin typeface="Raleway Medium" panose="020B0603030101060003" pitchFamily="34" charset="0"/>
              <a:ea typeface="Source Sans Pro" panose="020B0503030403020204" pitchFamily="34" charset="0"/>
            </a:endParaRPr>
          </a:p>
          <a:p>
            <a:pPr marL="285750" indent="-285750" defTabSz="342900">
              <a:spcAft>
                <a:spcPts val="150"/>
              </a:spcAft>
              <a:buFont typeface="Wingdings" panose="05000000000000000000" pitchFamily="2" charset="2"/>
              <a:buChar char="§"/>
            </a:pPr>
            <a:r>
              <a:rPr lang="en-GB" b="1" dirty="0">
                <a:solidFill>
                  <a:schemeClr val="accent6"/>
                </a:solidFill>
                <a:latin typeface="Raleway Medium" panose="020B0603030101060003" pitchFamily="34" charset="0"/>
                <a:ea typeface="Source Sans Pro" panose="020B0503030403020204" pitchFamily="34" charset="0"/>
              </a:rPr>
              <a:t>PDP</a:t>
            </a:r>
            <a:r>
              <a:rPr lang="en-GB" dirty="0">
                <a:solidFill>
                  <a:schemeClr val="accent6"/>
                </a:solidFill>
                <a:latin typeface="Raleway Medium" panose="020B0603030101060003" pitchFamily="34" charset="0"/>
                <a:ea typeface="Source Sans Pro" panose="020B0503030403020204" pitchFamily="34" charset="0"/>
              </a:rPr>
              <a:t>: </a:t>
            </a:r>
            <a:r>
              <a:rPr lang="en-US" dirty="0">
                <a:solidFill>
                  <a:schemeClr val="accent6"/>
                </a:solidFill>
                <a:latin typeface="Raleway Medium" panose="020B0603030101060003" pitchFamily="34" charset="0"/>
                <a:ea typeface="Source Sans Pro" panose="020B0503030403020204" pitchFamily="34" charset="0"/>
              </a:rPr>
              <a:t> skills awareness, personal development, and articulating experience; integrated within the curriculum</a:t>
            </a:r>
          </a:p>
          <a:p>
            <a:pPr defTabSz="342900">
              <a:spcBef>
                <a:spcPts val="450"/>
              </a:spcBef>
              <a:spcAft>
                <a:spcPts val="450"/>
              </a:spcAft>
            </a:pPr>
            <a:endParaRPr lang="en-US" sz="1650" dirty="0">
              <a:solidFill>
                <a:srgbClr val="FFD00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185590"/>
      </p:ext>
    </p:extLst>
  </p:cSld>
  <p:clrMapOvr>
    <a:masterClrMapping/>
  </p:clrMapOvr>
</p:sld>
</file>

<file path=ppt/theme/theme1.xml><?xml version="1.0" encoding="utf-8"?>
<a:theme xmlns:a="http://schemas.openxmlformats.org/drawingml/2006/main" name="3_ARU Brand">
  <a:themeElements>
    <a:clrScheme name="ARU">
      <a:dk1>
        <a:srgbClr val="061D48"/>
      </a:dk1>
      <a:lt1>
        <a:srgbClr val="FFD000"/>
      </a:lt1>
      <a:dk2>
        <a:srgbClr val="061D48"/>
      </a:dk2>
      <a:lt2>
        <a:srgbClr val="FFD000"/>
      </a:lt2>
      <a:accent1>
        <a:srgbClr val="CF4520"/>
      </a:accent1>
      <a:accent2>
        <a:srgbClr val="A6093C"/>
      </a:accent2>
      <a:accent3>
        <a:srgbClr val="5C068C"/>
      </a:accent3>
      <a:accent4>
        <a:srgbClr val="0077C8"/>
      </a:accent4>
      <a:accent5>
        <a:srgbClr val="008578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U Brand" id="{C89C5D2E-0A2A-D047-815A-E3C83815190A}" vid="{D5BE3479-13AD-C64A-A6D8-7F344855E75B}"/>
    </a:ext>
  </a:extLst>
</a:theme>
</file>

<file path=ppt/theme/theme2.xml><?xml version="1.0" encoding="utf-8"?>
<a:theme xmlns:a="http://schemas.openxmlformats.org/drawingml/2006/main" name="ARU Brand">
  <a:themeElements>
    <a:clrScheme name="ARU">
      <a:dk1>
        <a:srgbClr val="061D48"/>
      </a:dk1>
      <a:lt1>
        <a:srgbClr val="FFD000"/>
      </a:lt1>
      <a:dk2>
        <a:srgbClr val="061D48"/>
      </a:dk2>
      <a:lt2>
        <a:srgbClr val="FFD000"/>
      </a:lt2>
      <a:accent1>
        <a:srgbClr val="CF4520"/>
      </a:accent1>
      <a:accent2>
        <a:srgbClr val="A6093C"/>
      </a:accent2>
      <a:accent3>
        <a:srgbClr val="5C068C"/>
      </a:accent3>
      <a:accent4>
        <a:srgbClr val="0077C8"/>
      </a:accent4>
      <a:accent5>
        <a:srgbClr val="008578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U Brand" id="{C89C5D2E-0A2A-D047-815A-E3C83815190A}" vid="{D5BE3479-13AD-C64A-A6D8-7F344855E75B}"/>
    </a:ext>
  </a:extLst>
</a:theme>
</file>

<file path=ppt/theme/theme3.xml><?xml version="1.0" encoding="utf-8"?>
<a:theme xmlns:a="http://schemas.openxmlformats.org/drawingml/2006/main" name="1_ARU Brand">
  <a:themeElements>
    <a:clrScheme name="ARU">
      <a:dk1>
        <a:srgbClr val="061D48"/>
      </a:dk1>
      <a:lt1>
        <a:srgbClr val="FFD000"/>
      </a:lt1>
      <a:dk2>
        <a:srgbClr val="061D48"/>
      </a:dk2>
      <a:lt2>
        <a:srgbClr val="FFD000"/>
      </a:lt2>
      <a:accent1>
        <a:srgbClr val="CF4520"/>
      </a:accent1>
      <a:accent2>
        <a:srgbClr val="A6093C"/>
      </a:accent2>
      <a:accent3>
        <a:srgbClr val="5C068C"/>
      </a:accent3>
      <a:accent4>
        <a:srgbClr val="0077C8"/>
      </a:accent4>
      <a:accent5>
        <a:srgbClr val="008578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U Brand" id="{50005E63-F00A-C84E-98A0-085BB74068A2}" vid="{F9EAC4CD-7EB4-3E44-B4D4-3B5A20E17EAE}"/>
    </a:ext>
  </a:extLst>
</a:theme>
</file>

<file path=ppt/theme/theme4.xml><?xml version="1.0" encoding="utf-8"?>
<a:theme xmlns:a="http://schemas.openxmlformats.org/drawingml/2006/main" name="4_ARU Brand">
  <a:themeElements>
    <a:clrScheme name="ARU">
      <a:dk1>
        <a:srgbClr val="061D48"/>
      </a:dk1>
      <a:lt1>
        <a:srgbClr val="FFD000"/>
      </a:lt1>
      <a:dk2>
        <a:srgbClr val="061D48"/>
      </a:dk2>
      <a:lt2>
        <a:srgbClr val="FFD000"/>
      </a:lt2>
      <a:accent1>
        <a:srgbClr val="CF4520"/>
      </a:accent1>
      <a:accent2>
        <a:srgbClr val="A6093C"/>
      </a:accent2>
      <a:accent3>
        <a:srgbClr val="5C068C"/>
      </a:accent3>
      <a:accent4>
        <a:srgbClr val="0077C8"/>
      </a:accent4>
      <a:accent5>
        <a:srgbClr val="008578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U Brand" id="{50005E63-F00A-C84E-98A0-085BB74068A2}" vid="{F9EAC4CD-7EB4-3E44-B4D4-3B5A20E17EAE}"/>
    </a:ext>
  </a:extLst>
</a:theme>
</file>

<file path=ppt/theme/theme5.xml><?xml version="1.0" encoding="utf-8"?>
<a:theme xmlns:a="http://schemas.openxmlformats.org/drawingml/2006/main" name="2_ARU Brand">
  <a:themeElements>
    <a:clrScheme name="ARU">
      <a:dk1>
        <a:srgbClr val="061D48"/>
      </a:dk1>
      <a:lt1>
        <a:srgbClr val="FFD000"/>
      </a:lt1>
      <a:dk2>
        <a:srgbClr val="061D48"/>
      </a:dk2>
      <a:lt2>
        <a:srgbClr val="FFD000"/>
      </a:lt2>
      <a:accent1>
        <a:srgbClr val="CF4520"/>
      </a:accent1>
      <a:accent2>
        <a:srgbClr val="A6093C"/>
      </a:accent2>
      <a:accent3>
        <a:srgbClr val="5C068C"/>
      </a:accent3>
      <a:accent4>
        <a:srgbClr val="0077C8"/>
      </a:accent4>
      <a:accent5>
        <a:srgbClr val="008578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U Brand" id="{50005E63-F00A-C84E-98A0-085BB74068A2}" vid="{F9EAC4CD-7EB4-3E44-B4D4-3B5A20E17EAE}"/>
    </a:ext>
  </a:extLst>
</a:theme>
</file>

<file path=ppt/theme/theme6.xml><?xml version="1.0" encoding="utf-8"?>
<a:theme xmlns:a="http://schemas.openxmlformats.org/drawingml/2006/main" name="5_ARU Brand">
  <a:themeElements>
    <a:clrScheme name="ARU">
      <a:dk1>
        <a:srgbClr val="061D48"/>
      </a:dk1>
      <a:lt1>
        <a:srgbClr val="FFD000"/>
      </a:lt1>
      <a:dk2>
        <a:srgbClr val="061D48"/>
      </a:dk2>
      <a:lt2>
        <a:srgbClr val="FFD000"/>
      </a:lt2>
      <a:accent1>
        <a:srgbClr val="CF4520"/>
      </a:accent1>
      <a:accent2>
        <a:srgbClr val="A6093C"/>
      </a:accent2>
      <a:accent3>
        <a:srgbClr val="5C068C"/>
      </a:accent3>
      <a:accent4>
        <a:srgbClr val="0077C8"/>
      </a:accent4>
      <a:accent5>
        <a:srgbClr val="008578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U Brand" id="{50005E63-F00A-C84E-98A0-085BB74068A2}" vid="{F9EAC4CD-7EB4-3E44-B4D4-3B5A20E17EAE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B8A970A32A4F47B28732BDEBD113F3" ma:contentTypeVersion="13" ma:contentTypeDescription="Create a new document." ma:contentTypeScope="" ma:versionID="19672b9a540fe9a18a51d871a452d20f">
  <xsd:schema xmlns:xsd="http://www.w3.org/2001/XMLSchema" xmlns:xs="http://www.w3.org/2001/XMLSchema" xmlns:p="http://schemas.microsoft.com/office/2006/metadata/properties" xmlns:ns3="bd6b8d3a-bb7f-4e4d-acf6-a6304bc7cefb" xmlns:ns4="db324b1f-3ee4-452a-b1f3-e35ce87dc159" targetNamespace="http://schemas.microsoft.com/office/2006/metadata/properties" ma:root="true" ma:fieldsID="60c738140b9583ab7c6649b2efad79f0" ns3:_="" ns4:_="">
    <xsd:import namespace="bd6b8d3a-bb7f-4e4d-acf6-a6304bc7cefb"/>
    <xsd:import namespace="db324b1f-3ee4-452a-b1f3-e35ce87dc1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6b8d3a-bb7f-4e4d-acf6-a6304bc7ce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24b1f-3ee4-452a-b1f3-e35ce87dc15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A7E65C-6AC2-4CD4-BCB3-4B17BFE60A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13F9ED-69DB-4C48-AB60-8E097BD649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6b8d3a-bb7f-4e4d-acf6-a6304bc7cefb"/>
    <ds:schemaRef ds:uri="db324b1f-3ee4-452a-b1f3-e35ce87dc1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042748-9315-426A-BB49-21ED0F121409}">
  <ds:schemaRefs>
    <ds:schemaRef ds:uri="http://schemas.microsoft.com/office/2006/documentManagement/types"/>
    <ds:schemaRef ds:uri="http://purl.org/dc/elements/1.1/"/>
    <ds:schemaRef ds:uri="db324b1f-3ee4-452a-b1f3-e35ce87dc159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bd6b8d3a-bb7f-4e4d-acf6-a6304bc7cefb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1110</Words>
  <Application>Microsoft Office PowerPoint</Application>
  <PresentationFormat>Widescreen</PresentationFormat>
  <Paragraphs>178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16</vt:i4>
      </vt:variant>
    </vt:vector>
  </HeadingPairs>
  <TitlesOfParts>
    <vt:vector size="31" baseType="lpstr">
      <vt:lpstr>Arial</vt:lpstr>
      <vt:lpstr>ARU Raisonne DemiBold</vt:lpstr>
      <vt:lpstr>Calibri</vt:lpstr>
      <vt:lpstr>Raleway</vt:lpstr>
      <vt:lpstr>Raleway Light</vt:lpstr>
      <vt:lpstr>Raleway Medium</vt:lpstr>
      <vt:lpstr>Source Sans Pro</vt:lpstr>
      <vt:lpstr>Times New Roman</vt:lpstr>
      <vt:lpstr>Wingdings</vt:lpstr>
      <vt:lpstr>3_ARU Brand</vt:lpstr>
      <vt:lpstr>ARU Brand</vt:lpstr>
      <vt:lpstr>1_ARU Brand</vt:lpstr>
      <vt:lpstr>4_ARU Brand</vt:lpstr>
      <vt:lpstr>2_ARU Brand</vt:lpstr>
      <vt:lpstr>5_ARU Brand</vt:lpstr>
      <vt:lpstr>PowerPoint Presentation</vt:lpstr>
      <vt:lpstr>Welcome.</vt:lpstr>
      <vt:lpstr>What is a Degree Apprenticeship?</vt:lpstr>
      <vt:lpstr>3 Stakeholders</vt:lpstr>
      <vt:lpstr>SLDA Overview</vt:lpstr>
      <vt:lpstr>Course Content - SLDA</vt:lpstr>
      <vt:lpstr>Programme Delivery</vt:lpstr>
      <vt:lpstr>O(ff) T(he) J(ob) Training</vt:lpstr>
      <vt:lpstr>Apprentice Support</vt:lpstr>
      <vt:lpstr>3-Way Review</vt:lpstr>
      <vt:lpstr>Make use of your mentor</vt:lpstr>
      <vt:lpstr>‘OneFile’ E-Portfolio</vt:lpstr>
      <vt:lpstr>Entry Requirements</vt:lpstr>
      <vt:lpstr>Next Steps</vt:lpstr>
      <vt:lpstr>Over to you.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Rothera, Marc</dc:creator>
  <cp:lastModifiedBy>Leonie Isaacson</cp:lastModifiedBy>
  <cp:revision>22</cp:revision>
  <dcterms:created xsi:type="dcterms:W3CDTF">2020-06-12T08:33:19Z</dcterms:created>
  <dcterms:modified xsi:type="dcterms:W3CDTF">2021-07-06T16:07:45Z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0x010100C1B8A970A32A4F47B28732BDEBD113F3</vt:lpwstr>
  </property>
</Properties>
</file>