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Lst>
  <p:notesMasterIdLst>
    <p:notesMasterId r:id="rId18"/>
  </p:notesMasterIdLst>
  <p:sldIdLst>
    <p:sldId id="274" r:id="rId6"/>
    <p:sldId id="319" r:id="rId7"/>
    <p:sldId id="284" r:id="rId8"/>
    <p:sldId id="312" r:id="rId9"/>
    <p:sldId id="322" r:id="rId10"/>
    <p:sldId id="323" r:id="rId11"/>
    <p:sldId id="325" r:id="rId12"/>
    <p:sldId id="328" r:id="rId13"/>
    <p:sldId id="333" r:id="rId14"/>
    <p:sldId id="338" r:id="rId15"/>
    <p:sldId id="346"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2343" userDrawn="1">
          <p15:clr>
            <a:srgbClr val="A4A3A4"/>
          </p15:clr>
        </p15:guide>
        <p15:guide id="3" pos="393" userDrawn="1">
          <p15:clr>
            <a:srgbClr val="A4A3A4"/>
          </p15:clr>
        </p15:guide>
        <p15:guide id="5" orient="horz" pos="2115" userDrawn="1">
          <p15:clr>
            <a:srgbClr val="A4A3A4"/>
          </p15:clr>
        </p15:guide>
        <p15:guide id="6" pos="5881" userDrawn="1">
          <p15:clr>
            <a:srgbClr val="A4A3A4"/>
          </p15:clr>
        </p15:guide>
        <p15:guide id="7" orient="horz" pos="1684" userDrawn="1">
          <p15:clr>
            <a:srgbClr val="A4A3A4"/>
          </p15:clr>
        </p15:guide>
        <p15:guide id="8" orient="horz" pos="913" userDrawn="1">
          <p15:clr>
            <a:srgbClr val="A4A3A4"/>
          </p15:clr>
        </p15:guide>
        <p15:guide id="9" orient="horz" pos="3249" userDrawn="1">
          <p15:clr>
            <a:srgbClr val="A4A3A4"/>
          </p15:clr>
        </p15:guide>
        <p15:guide id="10" orient="horz" pos="3929" userDrawn="1">
          <p15:clr>
            <a:srgbClr val="A4A3A4"/>
          </p15:clr>
        </p15:guide>
        <p15:guide id="11" orient="horz" pos="25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cher, Sarah" initials="HS" lastIdx="6" clrIdx="0">
    <p:extLst>
      <p:ext uri="{19B8F6BF-5375-455C-9EA6-DF929625EA0E}">
        <p15:presenceInfo xmlns:p15="http://schemas.microsoft.com/office/powerpoint/2012/main" userId="S::sarah.a.hatcher@cranfield.ac.uk::a054356b-d5c3-43fa-99f6-f128db878494" providerId="AD"/>
      </p:ext>
    </p:extLst>
  </p:cmAuthor>
  <p:cmAuthor id="2" name="Hamilton, Kierah" initials="HK" lastIdx="1" clrIdx="1">
    <p:extLst>
      <p:ext uri="{19B8F6BF-5375-455C-9EA6-DF929625EA0E}">
        <p15:presenceInfo xmlns:p15="http://schemas.microsoft.com/office/powerpoint/2012/main" userId="S::Kierah.L.Hamilton@cranfield.ac.uk::8360436b-a2fd-4de9-a239-8de46c5acd2e" providerId="AD"/>
      </p:ext>
    </p:extLst>
  </p:cmAuthor>
  <p:cmAuthor id="3" name="Saudella, Cris" initials="SC" lastIdx="1" clrIdx="2">
    <p:extLst>
      <p:ext uri="{19B8F6BF-5375-455C-9EA6-DF929625EA0E}">
        <p15:presenceInfo xmlns:p15="http://schemas.microsoft.com/office/powerpoint/2012/main" userId="S::c.saudella@cranfield.ac.uk::54686dcb-c786-40d6-a48a-f161d67c5d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932"/>
    <a:srgbClr val="5B7813"/>
    <a:srgbClr val="0099C4"/>
    <a:srgbClr val="DD7A0F"/>
    <a:srgbClr val="0C406D"/>
    <a:srgbClr val="000000"/>
    <a:srgbClr val="F8F0C9"/>
    <a:srgbClr val="AC9101"/>
    <a:srgbClr val="C4A500"/>
    <a:srgbClr val="3A8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17D2E-5F37-4E63-856A-1C3CFE586FD5}" v="1" dt="2021-06-25T08:44:02.497"/>
    <p1510:client id="{212F4FA1-99F3-AFEC-EAA1-4E1257472B8B}" v="4" dt="2021-07-05T08:31:50.590"/>
    <p1510:client id="{24123F65-E8B1-4DDD-8E2B-EFA7F0069EFF}" v="52" dt="2021-06-25T16:36:33.168"/>
    <p1510:client id="{4D9E04CF-C3F1-CD7F-58C2-4D2F419F9B83}" v="16" dt="2021-07-01T11:53:22.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8"/>
  </p:normalViewPr>
  <p:slideViewPr>
    <p:cSldViewPr snapToGrid="0">
      <p:cViewPr varScale="1">
        <p:scale>
          <a:sx n="81" d="100"/>
          <a:sy n="81" d="100"/>
        </p:scale>
        <p:origin x="96" y="552"/>
      </p:cViewPr>
      <p:guideLst>
        <p:guide orient="horz" pos="550"/>
        <p:guide pos="2343"/>
        <p:guide pos="393"/>
        <p:guide orient="horz" pos="2115"/>
        <p:guide pos="5881"/>
        <p:guide orient="horz" pos="1684"/>
        <p:guide orient="horz" pos="913"/>
        <p:guide orient="horz" pos="3249"/>
        <p:guide orient="horz" pos="3929"/>
        <p:guide orient="horz" pos="25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7BC05-5CD1-4EE5-AB62-496F23116ED2}" type="datetimeFigureOut">
              <a:rPr lang="en-GB" smtClean="0"/>
              <a:t>22/07/2021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E0769-0F92-4894-8F69-4C33C4C930FD}" type="slidenum">
              <a:rPr lang="en-GB" smtClean="0"/>
              <a:t>‹#›</a:t>
            </a:fld>
            <a:endParaRPr lang="en-GB"/>
          </a:p>
        </p:txBody>
      </p:sp>
    </p:spTree>
    <p:extLst>
      <p:ext uri="{BB962C8B-B14F-4D97-AF65-F5344CB8AC3E}">
        <p14:creationId xmlns:p14="http://schemas.microsoft.com/office/powerpoint/2010/main" val="276247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51E0769-0F92-4894-8F69-4C33C4C930FD}" type="slidenum">
              <a:rPr lang="en-GB" smtClean="0"/>
              <a:t>1</a:t>
            </a:fld>
            <a:endParaRPr lang="en-GB"/>
          </a:p>
        </p:txBody>
      </p:sp>
    </p:spTree>
    <p:extLst>
      <p:ext uri="{BB962C8B-B14F-4D97-AF65-F5344CB8AC3E}">
        <p14:creationId xmlns:p14="http://schemas.microsoft.com/office/powerpoint/2010/main" val="116861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1E0769-0F92-4894-8F69-4C33C4C930FD}" type="slidenum">
              <a:rPr lang="en-GB" smtClean="0"/>
              <a:t>3</a:t>
            </a:fld>
            <a:endParaRPr lang="en-GB"/>
          </a:p>
        </p:txBody>
      </p:sp>
    </p:spTree>
    <p:extLst>
      <p:ext uri="{BB962C8B-B14F-4D97-AF65-F5344CB8AC3E}">
        <p14:creationId xmlns:p14="http://schemas.microsoft.com/office/powerpoint/2010/main" val="2994009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namu.moe/w/%EC%BC%80%EC%9E%84%EB%B8%8C%EB%A6%AC%EC%A7%80%20%EB%8C%80%ED%95%99%EA%B5%90" TargetMode="External"/><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629524-6D4B-4A52-90BA-67C43CE86E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4183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57998"/>
          </a:xfrm>
          <a:prstGeom prst="rect">
            <a:avLst/>
          </a:prstGeom>
        </p:spPr>
      </p:pic>
    </p:spTree>
    <p:extLst>
      <p:ext uri="{BB962C8B-B14F-4D97-AF65-F5344CB8AC3E}">
        <p14:creationId xmlns:p14="http://schemas.microsoft.com/office/powerpoint/2010/main" val="37475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1996" cy="6857997"/>
          </a:xfrm>
          <a:prstGeom prst="rect">
            <a:avLst/>
          </a:prstGeom>
        </p:spPr>
      </p:pic>
    </p:spTree>
    <p:extLst>
      <p:ext uri="{BB962C8B-B14F-4D97-AF65-F5344CB8AC3E}">
        <p14:creationId xmlns:p14="http://schemas.microsoft.com/office/powerpoint/2010/main" val="325699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0"/>
            <a:ext cx="12191992" cy="6857996"/>
          </a:xfrm>
          <a:prstGeom prst="rect">
            <a:avLst/>
          </a:prstGeom>
        </p:spPr>
      </p:pic>
    </p:spTree>
    <p:extLst>
      <p:ext uri="{BB962C8B-B14F-4D97-AF65-F5344CB8AC3E}">
        <p14:creationId xmlns:p14="http://schemas.microsoft.com/office/powerpoint/2010/main" val="338271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1996" cy="6857998"/>
          </a:xfrm>
          <a:prstGeom prst="rect">
            <a:avLst/>
          </a:prstGeom>
        </p:spPr>
      </p:pic>
      <p:pic>
        <p:nvPicPr>
          <p:cNvPr id="3" name="Picture 2">
            <a:extLst>
              <a:ext uri="{FF2B5EF4-FFF2-40B4-BE49-F238E27FC236}">
                <a16:creationId xmlns:a16="http://schemas.microsoft.com/office/drawing/2014/main" id="{CFBD5888-D328-4B18-BAD5-DFA188C6C9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7857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1996" cy="6857998"/>
          </a:xfrm>
          <a:prstGeom prst="rect">
            <a:avLst/>
          </a:prstGeom>
        </p:spPr>
      </p:pic>
      <p:pic>
        <p:nvPicPr>
          <p:cNvPr id="3" name="Picture 2">
            <a:extLst>
              <a:ext uri="{FF2B5EF4-FFF2-40B4-BE49-F238E27FC236}">
                <a16:creationId xmlns:a16="http://schemas.microsoft.com/office/drawing/2014/main" id="{CFBD5888-D328-4B18-BAD5-DFA188C6C9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603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629524-6D4B-4A52-90BA-67C43CE86E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097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A40A-E27D-4DD9-B735-BA013A44AA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B2E7C8-CC03-4823-B942-52074F9AB1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C149D-AE28-4230-A13D-067298D80D2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B2D97E9-75F0-4DD8-A157-5426505773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E7FDE-657F-4979-B886-6AE23760987A}"/>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277862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C3FA-255B-465B-BDF7-8CDF26A43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4EFE4C-6AEA-4766-BF2B-88067180F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99531-89AD-49D7-8542-DA471CA62D3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EC2C19E-FA2D-410B-AD36-D524D2619B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83835-9C9F-4125-BE80-4C3D4F379206}"/>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2236429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6521-ED86-4AEC-966D-643F42EE4C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22AB4E-51B8-46ED-8CA2-49B1C0D307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A1E812-64C0-49D7-8EED-B8AEE08F8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B12629-ED59-4912-BF4E-5B01EBFDD6E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94760AC-B64C-449F-9E22-CA185AEEE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3BCFDA-9335-4A1F-869A-322DDD557CE6}"/>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69558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8C77-FB78-4B18-A98F-B5F3673851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4EB2B2-993A-46EC-BF11-33ED8F7249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A80E93-09AA-4D5E-946E-D996FF7DD5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F34822-18E2-4DD4-9A9B-DD187B991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F1BC15-63BD-428D-B7FC-0CD54941D3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1CB4FF-FE58-42C7-AF77-7048A32F7042}"/>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CA25B31-F943-4399-912B-34B5620796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FD0650-0AA4-436F-B371-B6B12B085120}"/>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103640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DD97-32FB-4F8E-A78E-00F8A78B1E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569F69-3AA0-40EA-A013-9FD8796A00F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FBC0AB1-E348-4276-8321-3CFB2DDBE9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2B8AC7-8A5E-4F01-91EA-F605A7D45806}"/>
              </a:ext>
            </a:extLst>
          </p:cNvPr>
          <p:cNvSpPr>
            <a:spLocks noGrp="1"/>
          </p:cNvSpPr>
          <p:nvPr>
            <p:ph type="sldNum" sz="quarter" idx="12"/>
          </p:nvPr>
        </p:nvSpPr>
        <p:spPr/>
        <p:txBody>
          <a:bodyPr/>
          <a:lstStyle/>
          <a:p>
            <a:fld id="{4AAF9AA2-94C0-4D50-A7D9-5429BDFCF854}" type="slidenum">
              <a:rPr lang="en-GB" smtClean="0"/>
              <a:t>‹#›</a:t>
            </a:fld>
            <a:endParaRPr lang="en-GB"/>
          </a:p>
        </p:txBody>
      </p:sp>
      <p:pic>
        <p:nvPicPr>
          <p:cNvPr id="7" name="Picture 6">
            <a:extLst>
              <a:ext uri="{FF2B5EF4-FFF2-40B4-BE49-F238E27FC236}">
                <a16:creationId xmlns:a16="http://schemas.microsoft.com/office/drawing/2014/main" id="{11DD364B-D782-4BD9-8696-B81AE1F2BAF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5419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0490-6BDE-4C59-A19F-3982E7E276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1F95DB-7897-4FBE-B270-4481C500153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B4CA60A-39F7-405B-8BA8-33F5EDC0E2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04A729-D125-4115-9080-8F15099BE670}"/>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298803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D0F4-E0A9-4237-B91D-61C715D91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544689-D0D6-4624-94B7-342E7B100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5E45E4-93E0-4002-9576-E960315D4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A518B-81D7-47FB-9C7F-D52BB5C2B99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8C98E3D-3C4E-4C5B-A6EF-2AD5224A5B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764892-2DD9-4835-B55E-E0E36B537F8A}"/>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278578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AECE-A71E-4068-B25D-56A1C5B79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4FCF28-CA56-44BD-A203-E9614E5A5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4AA587-81B7-4BFE-9553-6A437130C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1E9B9D-6050-45E9-A175-D21DF631276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8BA3DE0-B5AC-47D1-8C60-EAFBD8AC71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AA7B22-B900-4B13-9E5F-79258ECCE8DB}"/>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1400629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09DF-1B1D-4EE1-98E4-1016C4E82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E0559E-4D7A-47E0-9DE3-01129C377D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916FF-0A67-4A05-908E-0C53CF30A3B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468DC03-1E0E-4BCF-91B3-88E84A9AEB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F6230-465B-46BE-986C-6C4C8E3F3EBE}"/>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3514699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4E96CF-5CD3-46ED-A1C4-210922A2D3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DCBF01-C510-42A2-B5EC-02444F37E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49BEB9-2D4A-4C26-97FA-8CE2D82F7A4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5C1DBBE-97C6-424D-B0AF-6048B36DF5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A56C8-2EC4-4B7C-91D0-078D472E9129}"/>
              </a:ext>
            </a:extLst>
          </p:cNvPr>
          <p:cNvSpPr>
            <a:spLocks noGrp="1"/>
          </p:cNvSpPr>
          <p:nvPr>
            <p:ph type="sldNum" sz="quarter" idx="12"/>
          </p:nvPr>
        </p:nvSpPr>
        <p:spPr/>
        <p:txBody>
          <a:bodyPr/>
          <a:lstStyle/>
          <a:p>
            <a:fld id="{4AAF9AA2-94C0-4D50-A7D9-5429BDFCF854}" type="slidenum">
              <a:rPr lang="en-GB" smtClean="0"/>
              <a:t>‹#›</a:t>
            </a:fld>
            <a:endParaRPr lang="en-GB"/>
          </a:p>
        </p:txBody>
      </p:sp>
    </p:spTree>
    <p:extLst>
      <p:ext uri="{BB962C8B-B14F-4D97-AF65-F5344CB8AC3E}">
        <p14:creationId xmlns:p14="http://schemas.microsoft.com/office/powerpoint/2010/main" val="1284986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3" name="Text Placeholder 8"/>
          <p:cNvSpPr>
            <a:spLocks noGrp="1"/>
          </p:cNvSpPr>
          <p:nvPr>
            <p:ph type="body" sz="quarter" idx="17"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a:t>Slide Title, Arial Bold 28pt</a:t>
            </a:r>
            <a:endParaRPr lang="en-GB"/>
          </a:p>
        </p:txBody>
      </p:sp>
      <p:sp>
        <p:nvSpPr>
          <p:cNvPr id="8" name="Content Placeholder 2"/>
          <p:cNvSpPr>
            <a:spLocks noGrp="1"/>
          </p:cNvSpPr>
          <p:nvPr>
            <p:ph sz="quarter" idx="19" hasCustomPrompt="1"/>
          </p:nvPr>
        </p:nvSpPr>
        <p:spPr>
          <a:xfrm>
            <a:off x="407368" y="1412776"/>
            <a:ext cx="11376645"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Tree>
    <p:extLst>
      <p:ext uri="{BB962C8B-B14F-4D97-AF65-F5344CB8AC3E}">
        <p14:creationId xmlns:p14="http://schemas.microsoft.com/office/powerpoint/2010/main" val="1735637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5" name="Text Placeholder 8"/>
          <p:cNvSpPr>
            <a:spLocks noGrp="1"/>
          </p:cNvSpPr>
          <p:nvPr>
            <p:ph type="body" sz="quarter" idx="11" hasCustomPrompt="1"/>
          </p:nvPr>
        </p:nvSpPr>
        <p:spPr>
          <a:xfrm>
            <a:off x="407368" y="1412776"/>
            <a:ext cx="11377264" cy="792088"/>
          </a:xfrm>
          <a:prstGeom prst="rect">
            <a:avLst/>
          </a:prstGeom>
        </p:spPr>
        <p:txBody>
          <a:bodyPr anchor="ctr" anchorCtr="0">
            <a:normAutofit/>
          </a:bodyPr>
          <a:lstStyle>
            <a:lvl1pPr marL="0" indent="0">
              <a:buNone/>
              <a:defRPr sz="2200" b="1">
                <a:solidFill>
                  <a:srgbClr val="0099C4"/>
                </a:solidFill>
                <a:latin typeface="Arial" charset="0"/>
                <a:ea typeface="Arial" charset="0"/>
                <a:cs typeface="Arial" charset="0"/>
              </a:defRPr>
            </a:lvl1pPr>
          </a:lstStyle>
          <a:p>
            <a:pPr lvl="0"/>
            <a:r>
              <a:rPr lang="en-GB"/>
              <a:t>Sub-header, Arial Bold 22pt</a:t>
            </a:r>
            <a:endParaRPr lang="en-US"/>
          </a:p>
        </p:txBody>
      </p:sp>
      <p:sp>
        <p:nvSpPr>
          <p:cNvPr id="6" name="Text Placeholder 8"/>
          <p:cNvSpPr>
            <a:spLocks noGrp="1"/>
          </p:cNvSpPr>
          <p:nvPr>
            <p:ph type="body" sz="quarter" idx="10" hasCustomPrompt="1"/>
          </p:nvPr>
        </p:nvSpPr>
        <p:spPr>
          <a:xfrm>
            <a:off x="1559496" y="404664"/>
            <a:ext cx="10225136"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a:t>Slide Title, Arial Bold 28pt</a:t>
            </a:r>
            <a:endParaRPr lang="en-GB"/>
          </a:p>
        </p:txBody>
      </p:sp>
      <p:sp>
        <p:nvSpPr>
          <p:cNvPr id="10" name="Text Placeholder 8"/>
          <p:cNvSpPr>
            <a:spLocks noGrp="1"/>
          </p:cNvSpPr>
          <p:nvPr>
            <p:ph type="body" sz="quarter" idx="14" hasCustomPrompt="1"/>
          </p:nvPr>
        </p:nvSpPr>
        <p:spPr>
          <a:xfrm>
            <a:off x="407368" y="2348881"/>
            <a:ext cx="11377264" cy="3960439"/>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FCEA826A-B684-BC47-9FA1-FD781B873FF1}"/>
              </a:ext>
            </a:extLst>
          </p:cNvPr>
          <p:cNvPicPr>
            <a:picLocks noChangeAspect="1"/>
          </p:cNvPicPr>
          <p:nvPr userDrawn="1"/>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9793088" y="465343"/>
            <a:ext cx="1991544" cy="424199"/>
          </a:xfrm>
          <a:prstGeom prst="rect">
            <a:avLst/>
          </a:prstGeom>
        </p:spPr>
      </p:pic>
    </p:spTree>
    <p:extLst>
      <p:ext uri="{BB962C8B-B14F-4D97-AF65-F5344CB8AC3E}">
        <p14:creationId xmlns:p14="http://schemas.microsoft.com/office/powerpoint/2010/main" val="51026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1996" cy="6857998"/>
          </a:xfrm>
          <a:prstGeom prst="rect">
            <a:avLst/>
          </a:prstGeom>
        </p:spPr>
      </p:pic>
      <p:pic>
        <p:nvPicPr>
          <p:cNvPr id="3" name="Picture 2">
            <a:extLst>
              <a:ext uri="{FF2B5EF4-FFF2-40B4-BE49-F238E27FC236}">
                <a16:creationId xmlns:a16="http://schemas.microsoft.com/office/drawing/2014/main" id="{CFBD5888-D328-4B18-BAD5-DFA188C6C9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7857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 y="0"/>
            <a:ext cx="12191996" cy="6857998"/>
          </a:xfrm>
          <a:prstGeom prst="rect">
            <a:avLst/>
          </a:prstGeom>
        </p:spPr>
      </p:pic>
      <p:pic>
        <p:nvPicPr>
          <p:cNvPr id="3" name="Picture 2">
            <a:extLst>
              <a:ext uri="{FF2B5EF4-FFF2-40B4-BE49-F238E27FC236}">
                <a16:creationId xmlns:a16="http://schemas.microsoft.com/office/drawing/2014/main" id="{CFBD5888-D328-4B18-BAD5-DFA188C6C9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 company name&#10;&#10;Description automatically generated">
            <a:extLst>
              <a:ext uri="{FF2B5EF4-FFF2-40B4-BE49-F238E27FC236}">
                <a16:creationId xmlns:a16="http://schemas.microsoft.com/office/drawing/2014/main" id="{7978CCA9-EA85-43A2-9FB2-E32BAB7DB462}"/>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0" y="6084000"/>
            <a:ext cx="782425" cy="782425"/>
          </a:xfrm>
          <a:prstGeom prst="rect">
            <a:avLst/>
          </a:prstGeom>
        </p:spPr>
      </p:pic>
    </p:spTree>
    <p:extLst>
      <p:ext uri="{BB962C8B-B14F-4D97-AF65-F5344CB8AC3E}">
        <p14:creationId xmlns:p14="http://schemas.microsoft.com/office/powerpoint/2010/main" val="424194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3532C8-9D0F-4FB5-956A-96BD81CA96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 y="0"/>
            <a:ext cx="12191994" cy="6857997"/>
          </a:xfrm>
          <a:prstGeom prst="rect">
            <a:avLst/>
          </a:prstGeom>
        </p:spPr>
      </p:pic>
    </p:spTree>
    <p:extLst>
      <p:ext uri="{BB962C8B-B14F-4D97-AF65-F5344CB8AC3E}">
        <p14:creationId xmlns:p14="http://schemas.microsoft.com/office/powerpoint/2010/main" val="38525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 y="0"/>
            <a:ext cx="12191996" cy="6857998"/>
          </a:xfrm>
          <a:prstGeom prst="rect">
            <a:avLst/>
          </a:prstGeom>
        </p:spPr>
      </p:pic>
    </p:spTree>
    <p:extLst>
      <p:ext uri="{BB962C8B-B14F-4D97-AF65-F5344CB8AC3E}">
        <p14:creationId xmlns:p14="http://schemas.microsoft.com/office/powerpoint/2010/main" val="68895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3" name="Picture 2" descr="Logo, company name&#10;&#10;Description automatically generated">
            <a:extLst>
              <a:ext uri="{FF2B5EF4-FFF2-40B4-BE49-F238E27FC236}">
                <a16:creationId xmlns:a16="http://schemas.microsoft.com/office/drawing/2014/main" id="{F0067815-10AF-45D9-BEEE-A3E638DCB88B}"/>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0" y="6084000"/>
            <a:ext cx="782425" cy="782425"/>
          </a:xfrm>
          <a:prstGeom prst="rect">
            <a:avLst/>
          </a:prstGeom>
        </p:spPr>
      </p:pic>
    </p:spTree>
    <p:extLst>
      <p:ext uri="{BB962C8B-B14F-4D97-AF65-F5344CB8AC3E}">
        <p14:creationId xmlns:p14="http://schemas.microsoft.com/office/powerpoint/2010/main" val="181267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59637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pic>
        <p:nvPicPr>
          <p:cNvPr id="3" name="Picture 2" descr="Logo, company name&#10;&#10;Description automatically generated">
            <a:extLst>
              <a:ext uri="{FF2B5EF4-FFF2-40B4-BE49-F238E27FC236}">
                <a16:creationId xmlns:a16="http://schemas.microsoft.com/office/drawing/2014/main" id="{C1AB855E-0C9F-4425-91E3-01F50239884B}"/>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0" y="6084000"/>
            <a:ext cx="782425" cy="782425"/>
          </a:xfrm>
          <a:prstGeom prst="rect">
            <a:avLst/>
          </a:prstGeom>
        </p:spPr>
      </p:pic>
    </p:spTree>
    <p:extLst>
      <p:ext uri="{BB962C8B-B14F-4D97-AF65-F5344CB8AC3E}">
        <p14:creationId xmlns:p14="http://schemas.microsoft.com/office/powerpoint/2010/main" val="285794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12185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2C6A4-DFC0-4751-B7E5-4AD627A979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8" cy="6857998"/>
          </a:xfrm>
          <a:prstGeom prst="rect">
            <a:avLst/>
          </a:prstGeom>
        </p:spPr>
      </p:pic>
    </p:spTree>
    <p:extLst>
      <p:ext uri="{BB962C8B-B14F-4D97-AF65-F5344CB8AC3E}">
        <p14:creationId xmlns:p14="http://schemas.microsoft.com/office/powerpoint/2010/main" val="398263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D595C-BF15-47BE-8776-BB354CBAA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65D173-1861-43C4-84D2-9C7DE8D8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8995A2-DE20-47DA-88B5-21C1CB065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582BC26-A0A8-4AC4-9510-D7E364DDE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3170FA-9E7B-4050-BEAF-90F93CB3D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F9AA2-94C0-4D50-A7D9-5429BDFCF854}" type="slidenum">
              <a:rPr lang="en-GB" smtClean="0"/>
              <a:t>‹#›</a:t>
            </a:fld>
            <a:endParaRPr lang="en-GB"/>
          </a:p>
        </p:txBody>
      </p:sp>
    </p:spTree>
    <p:extLst>
      <p:ext uri="{BB962C8B-B14F-4D97-AF65-F5344CB8AC3E}">
        <p14:creationId xmlns:p14="http://schemas.microsoft.com/office/powerpoint/2010/main" val="378625628"/>
      </p:ext>
    </p:extLst>
  </p:cSld>
  <p:clrMap bg1="lt1" tx1="dk1" bg2="lt2" tx2="dk2" accent1="accent1" accent2="accent2" accent3="accent3" accent4="accent4" accent5="accent5" accent6="accent6" hlink="hlink" folHlink="folHlink"/>
  <p:sldLayoutIdLst>
    <p:sldLayoutId id="2147483655" r:id="rId1"/>
    <p:sldLayoutId id="2147483668" r:id="rId2"/>
    <p:sldLayoutId id="2147483660" r:id="rId3"/>
    <p:sldLayoutId id="2147483667" r:id="rId4"/>
    <p:sldLayoutId id="2147483649" r:id="rId5"/>
    <p:sldLayoutId id="2147483661" r:id="rId6"/>
    <p:sldLayoutId id="2147483662" r:id="rId7"/>
    <p:sldLayoutId id="2147483663" r:id="rId8"/>
    <p:sldLayoutId id="2147483664" r:id="rId9"/>
    <p:sldLayoutId id="2147483665" r:id="rId10"/>
    <p:sldLayoutId id="2147483669" r:id="rId11"/>
    <p:sldLayoutId id="2147483670" r:id="rId12"/>
    <p:sldLayoutId id="2147483666" r:id="rId13"/>
    <p:sldLayoutId id="2147483671" r:id="rId14"/>
    <p:sldLayoutId id="2147483672" r:id="rId15"/>
    <p:sldLayoutId id="2147483650" r:id="rId16"/>
    <p:sldLayoutId id="2147483651" r:id="rId17"/>
    <p:sldLayoutId id="2147483652" r:id="rId18"/>
    <p:sldLayoutId id="2147483653" r:id="rId19"/>
    <p:sldLayoutId id="2147483654" r:id="rId20"/>
    <p:sldLayoutId id="2147483656" r:id="rId21"/>
    <p:sldLayoutId id="2147483657" r:id="rId22"/>
    <p:sldLayoutId id="2147483658" r:id="rId23"/>
    <p:sldLayoutId id="2147483659" r:id="rId24"/>
    <p:sldLayoutId id="2147483674" r:id="rId25"/>
    <p:sldLayoutId id="2147483676"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D595C-BF15-47BE-8776-BB354CBAA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65D173-1861-43C4-84D2-9C7DE8D8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8995A2-DE20-47DA-88B5-21C1CB065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07A7A-F428-4690-A6FF-F6E9C21ABCF5}" type="datetimeFigureOut">
              <a:rPr lang="en-GB" smtClean="0"/>
              <a:t>22/07/2021</a:t>
            </a:fld>
            <a:endParaRPr lang="en-GB"/>
          </a:p>
        </p:txBody>
      </p:sp>
      <p:sp>
        <p:nvSpPr>
          <p:cNvPr id="5" name="Footer Placeholder 4">
            <a:extLst>
              <a:ext uri="{FF2B5EF4-FFF2-40B4-BE49-F238E27FC236}">
                <a16:creationId xmlns:a16="http://schemas.microsoft.com/office/drawing/2014/main" id="{3582BC26-A0A8-4AC4-9510-D7E364DDE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3170FA-9E7B-4050-BEAF-90F93CB3D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F9AA2-94C0-4D50-A7D9-5429BDFCF854}" type="slidenum">
              <a:rPr lang="en-GB" smtClean="0"/>
              <a:t>‹#›</a:t>
            </a:fld>
            <a:endParaRPr lang="en-GB"/>
          </a:p>
        </p:txBody>
      </p:sp>
    </p:spTree>
    <p:extLst>
      <p:ext uri="{BB962C8B-B14F-4D97-AF65-F5344CB8AC3E}">
        <p14:creationId xmlns:p14="http://schemas.microsoft.com/office/powerpoint/2010/main" val="378625628"/>
      </p:ext>
    </p:extLst>
  </p:cSld>
  <p:clrMap bg1="lt1" tx1="dk1" bg2="lt2" tx2="dk2" accent1="accent1" accent2="accent2" accent3="accent3" accent4="accent4" accent5="accent5" accent6="accent6" hlink="hlink" folHlink="folHlink"/>
  <p:sldLayoutIdLst>
    <p:sldLayoutId id="2147483680"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28.xml"/><Relationship Id="rId6" Type="http://schemas.openxmlformats.org/officeDocument/2006/relationships/image" Target="../media/image36.png"/><Relationship Id="rId5" Type="http://schemas.microsoft.com/office/2007/relationships/hdphoto" Target="../media/hdphoto5.wdp"/><Relationship Id="rId4" Type="http://schemas.openxmlformats.org/officeDocument/2006/relationships/image" Target="../media/image35.png"/><Relationship Id="rId9" Type="http://schemas.microsoft.com/office/2007/relationships/hdphoto" Target="../media/hdphoto7.wdp"/></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8.xml"/><Relationship Id="rId7" Type="http://schemas.openxmlformats.org/officeDocument/2006/relationships/image" Target="../media/image2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8.xml"/><Relationship Id="rId5" Type="http://schemas.microsoft.com/office/2007/relationships/hdphoto" Target="../media/hdphoto3.wdp"/><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261F7CFD-4AA6-4E38-BB84-459487D0EE8F}"/>
              </a:ext>
            </a:extLst>
          </p:cNvPr>
          <p:cNvSpPr txBox="1">
            <a:spLocks/>
          </p:cNvSpPr>
          <p:nvPr/>
        </p:nvSpPr>
        <p:spPr>
          <a:xfrm>
            <a:off x="4436182" y="4716811"/>
            <a:ext cx="7551463" cy="1539505"/>
          </a:xfrm>
          <a:prstGeom prst="rect">
            <a:avLst/>
          </a:prstGeom>
        </p:spPr>
        <p:txBody>
          <a:bodyPr lIns="91440" tIns="45720" rIns="91440" bIns="45720" anchor="ctr">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800">
                <a:latin typeface="Arial"/>
                <a:cs typeface="Arial"/>
              </a:rPr>
              <a:t>The Cranfield Senior Leader Apprenticeship Programmes</a:t>
            </a:r>
            <a:endParaRPr lang="en-GB" sz="3200"/>
          </a:p>
        </p:txBody>
      </p:sp>
      <p:sp>
        <p:nvSpPr>
          <p:cNvPr id="6" name="Text Placeholder 6">
            <a:extLst>
              <a:ext uri="{FF2B5EF4-FFF2-40B4-BE49-F238E27FC236}">
                <a16:creationId xmlns:a16="http://schemas.microsoft.com/office/drawing/2014/main" id="{FB4F1668-C484-4828-A3B7-B2AAC49E45FA}"/>
              </a:ext>
            </a:extLst>
          </p:cNvPr>
          <p:cNvSpPr txBox="1">
            <a:spLocks/>
          </p:cNvSpPr>
          <p:nvPr/>
        </p:nvSpPr>
        <p:spPr>
          <a:xfrm>
            <a:off x="8462465" y="6256316"/>
            <a:ext cx="4318398" cy="49379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a:solidFill>
                  <a:schemeClr val="bg1"/>
                </a:solidFill>
                <a:latin typeface="Arial" panose="020B0604020202020204" pitchFamily="34" charset="0"/>
                <a:cs typeface="Arial" panose="020B0604020202020204" pitchFamily="34" charset="0"/>
              </a:rPr>
              <a:t>www.cranfield.ac.uk/som/slaplus</a:t>
            </a: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41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878B0-FFAE-474C-BF6A-EB30FBF6CCBF}"/>
              </a:ext>
            </a:extLst>
          </p:cNvPr>
          <p:cNvSpPr txBox="1"/>
          <p:nvPr/>
        </p:nvSpPr>
        <p:spPr>
          <a:xfrm>
            <a:off x="2754000" y="262800"/>
            <a:ext cx="8560800" cy="954107"/>
          </a:xfrm>
          <a:prstGeom prst="rect">
            <a:avLst/>
          </a:prstGeom>
          <a:noFill/>
        </p:spPr>
        <p:txBody>
          <a:bodyPr wrap="square">
            <a:spAutoFit/>
          </a:bodyPr>
          <a:lstStyle/>
          <a:p>
            <a:r>
              <a:rPr lang="en-GB" sz="2800" b="1" i="0">
                <a:solidFill>
                  <a:srgbClr val="091932"/>
                </a:solidFill>
                <a:effectLst/>
                <a:latin typeface="Arial" panose="020B0604020202020204" pitchFamily="34" charset="0"/>
                <a:cs typeface="Arial" panose="020B0604020202020204" pitchFamily="34" charset="0"/>
              </a:rPr>
              <a:t>Senior Leader Apprenticeship+ </a:t>
            </a:r>
            <a:r>
              <a:rPr lang="en-GB" sz="2800" b="1">
                <a:solidFill>
                  <a:srgbClr val="091932"/>
                </a:solidFill>
                <a:latin typeface="Arial" panose="020B0604020202020204" pitchFamily="34" charset="0"/>
                <a:cs typeface="Arial" panose="020B0604020202020204" pitchFamily="34" charset="0"/>
              </a:rPr>
              <a:t>Programmes</a:t>
            </a:r>
            <a:r>
              <a:rPr lang="en-GB" sz="2800" b="1" i="0">
                <a:solidFill>
                  <a:srgbClr val="091932"/>
                </a:solidFill>
                <a:effectLst/>
                <a:latin typeface="Arial" panose="020B0604020202020204" pitchFamily="34" charset="0"/>
                <a:cs typeface="Arial" panose="020B0604020202020204" pitchFamily="34" charset="0"/>
              </a:rPr>
              <a:t> Fees and Funding</a:t>
            </a:r>
            <a:endParaRPr lang="en-GB" sz="2800" b="1"/>
          </a:p>
        </p:txBody>
      </p:sp>
      <p:sp>
        <p:nvSpPr>
          <p:cNvPr id="6" name="TextBox 5">
            <a:extLst>
              <a:ext uri="{FF2B5EF4-FFF2-40B4-BE49-F238E27FC236}">
                <a16:creationId xmlns:a16="http://schemas.microsoft.com/office/drawing/2014/main" id="{18BE239D-AC91-4AD5-BCF7-F27BF600C8CE}"/>
              </a:ext>
            </a:extLst>
          </p:cNvPr>
          <p:cNvSpPr txBox="1"/>
          <p:nvPr/>
        </p:nvSpPr>
        <p:spPr>
          <a:xfrm>
            <a:off x="1406519" y="2468574"/>
            <a:ext cx="10198430" cy="2308324"/>
          </a:xfrm>
          <a:prstGeom prst="rect">
            <a:avLst/>
          </a:prstGeom>
          <a:noFill/>
        </p:spPr>
        <p:txBody>
          <a:bodyPr wrap="square" lIns="91440" tIns="45720" rIns="91440" bIns="45720" anchor="t">
            <a:spAutoFit/>
          </a:bodyPr>
          <a:lstStyle/>
          <a:p>
            <a:r>
              <a:rPr lang="en-GB" sz="2400" dirty="0">
                <a:solidFill>
                  <a:srgbClr val="091932"/>
                </a:solidFill>
                <a:latin typeface="Arial"/>
                <a:cs typeface="Arial"/>
              </a:rPr>
              <a:t>Our Senior Leader Apprenticeship+ MSc programmes are 26-month programmes consisting of two core payments. </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400" dirty="0">
              <a:solidFill>
                <a:srgbClr val="09193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91932"/>
                </a:solidFill>
                <a:latin typeface="Arial"/>
                <a:cs typeface="Arial"/>
              </a:rPr>
              <a:t>Part 1 can be fully funded by the UK Apprenticeship Levy: £14,000. </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400" dirty="0">
              <a:solidFill>
                <a:srgbClr val="09193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91932"/>
                </a:solidFill>
                <a:latin typeface="Arial"/>
                <a:cs typeface="Arial"/>
              </a:rPr>
              <a:t>Part 2 can be funded by employer or employee: £5,000.</a:t>
            </a:r>
          </a:p>
        </p:txBody>
      </p:sp>
    </p:spTree>
    <p:extLst>
      <p:ext uri="{BB962C8B-B14F-4D97-AF65-F5344CB8AC3E}">
        <p14:creationId xmlns:p14="http://schemas.microsoft.com/office/powerpoint/2010/main" val="176674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7594E66B-164A-6B4A-BCE1-27A364A5561A}"/>
              </a:ext>
            </a:extLst>
          </p:cNvPr>
          <p:cNvSpPr txBox="1">
            <a:spLocks/>
          </p:cNvSpPr>
          <p:nvPr/>
        </p:nvSpPr>
        <p:spPr>
          <a:xfrm>
            <a:off x="4470161" y="2961563"/>
            <a:ext cx="8560800" cy="7920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9193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Appendices </a:t>
            </a:r>
            <a:endParaRPr lang="en-GB"/>
          </a:p>
        </p:txBody>
      </p:sp>
    </p:spTree>
    <p:extLst>
      <p:ext uri="{BB962C8B-B14F-4D97-AF65-F5344CB8AC3E}">
        <p14:creationId xmlns:p14="http://schemas.microsoft.com/office/powerpoint/2010/main" val="303034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8FED0134-6925-48F2-B3D1-7B1D096C0E65}"/>
              </a:ext>
            </a:extLst>
          </p:cNvPr>
          <p:cNvSpPr txBox="1">
            <a:spLocks/>
          </p:cNvSpPr>
          <p:nvPr/>
        </p:nvSpPr>
        <p:spPr>
          <a:xfrm>
            <a:off x="2754000" y="252000"/>
            <a:ext cx="8553600" cy="7920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9193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SLA+ Executive MBA - Pathways </a:t>
            </a:r>
            <a:endParaRPr lang="en-GB"/>
          </a:p>
        </p:txBody>
      </p:sp>
      <p:pic>
        <p:nvPicPr>
          <p:cNvPr id="4" name="Picture 3">
            <a:extLst>
              <a:ext uri="{FF2B5EF4-FFF2-40B4-BE49-F238E27FC236}">
                <a16:creationId xmlns:a16="http://schemas.microsoft.com/office/drawing/2014/main" id="{9B7AB7F9-5E81-4D52-80FF-4C1A54711D3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7000"/>
                    </a14:imgEffect>
                  </a14:imgLayer>
                </a14:imgProps>
              </a:ext>
              <a:ext uri="{28A0092B-C50C-407E-A947-70E740481C1C}">
                <a14:useLocalDpi xmlns:a14="http://schemas.microsoft.com/office/drawing/2010/main"/>
              </a:ext>
            </a:extLst>
          </a:blip>
          <a:srcRect l="2111" r="3162"/>
          <a:stretch/>
        </p:blipFill>
        <p:spPr>
          <a:xfrm>
            <a:off x="972000" y="2520000"/>
            <a:ext cx="5332396" cy="1562100"/>
          </a:xfrm>
          <a:prstGeom prst="rect">
            <a:avLst/>
          </a:prstGeom>
        </p:spPr>
      </p:pic>
      <p:pic>
        <p:nvPicPr>
          <p:cNvPr id="6" name="Picture 5">
            <a:extLst>
              <a:ext uri="{FF2B5EF4-FFF2-40B4-BE49-F238E27FC236}">
                <a16:creationId xmlns:a16="http://schemas.microsoft.com/office/drawing/2014/main" id="{914B9A02-5D50-4EFE-870A-3F7EFA5C8B6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7000"/>
                    </a14:imgEffect>
                  </a14:imgLayer>
                </a14:imgProps>
              </a:ext>
              <a:ext uri="{28A0092B-C50C-407E-A947-70E740481C1C}">
                <a14:useLocalDpi xmlns:a14="http://schemas.microsoft.com/office/drawing/2010/main"/>
              </a:ext>
            </a:extLst>
          </a:blip>
          <a:srcRect l="1617" t="4308" r="2522"/>
          <a:stretch/>
        </p:blipFill>
        <p:spPr>
          <a:xfrm>
            <a:off x="972000" y="4320000"/>
            <a:ext cx="5332397" cy="1476576"/>
          </a:xfrm>
          <a:prstGeom prst="rect">
            <a:avLst/>
          </a:prstGeom>
        </p:spPr>
      </p:pic>
      <p:pic>
        <p:nvPicPr>
          <p:cNvPr id="8" name="Picture 7">
            <a:extLst>
              <a:ext uri="{FF2B5EF4-FFF2-40B4-BE49-F238E27FC236}">
                <a16:creationId xmlns:a16="http://schemas.microsoft.com/office/drawing/2014/main" id="{31607164-FE3E-4229-8828-CA5E58C7DD0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7000"/>
                    </a14:imgEffect>
                  </a14:imgLayer>
                </a14:imgProps>
              </a:ext>
              <a:ext uri="{28A0092B-C50C-407E-A947-70E740481C1C}">
                <a14:useLocalDpi xmlns:a14="http://schemas.microsoft.com/office/drawing/2010/main"/>
              </a:ext>
            </a:extLst>
          </a:blip>
          <a:srcRect l="1253" t="3041" r="1721"/>
          <a:stretch/>
        </p:blipFill>
        <p:spPr>
          <a:xfrm>
            <a:off x="6552000" y="2556000"/>
            <a:ext cx="5332396" cy="1505352"/>
          </a:xfrm>
          <a:prstGeom prst="rect">
            <a:avLst/>
          </a:prstGeom>
        </p:spPr>
      </p:pic>
      <p:pic>
        <p:nvPicPr>
          <p:cNvPr id="10" name="Picture 9">
            <a:extLst>
              <a:ext uri="{FF2B5EF4-FFF2-40B4-BE49-F238E27FC236}">
                <a16:creationId xmlns:a16="http://schemas.microsoft.com/office/drawing/2014/main" id="{B773C1B0-8CE8-48FF-BF77-EE5A2FDA8CFC}"/>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7000"/>
                    </a14:imgEffect>
                  </a14:imgLayer>
                </a14:imgProps>
              </a:ext>
              <a:ext uri="{28A0092B-C50C-407E-A947-70E740481C1C}">
                <a14:useLocalDpi xmlns:a14="http://schemas.microsoft.com/office/drawing/2010/main"/>
              </a:ext>
            </a:extLst>
          </a:blip>
          <a:srcRect l="1955" t="2445" b="3808"/>
          <a:stretch/>
        </p:blipFill>
        <p:spPr>
          <a:xfrm>
            <a:off x="6552000" y="4320000"/>
            <a:ext cx="5332397" cy="1482292"/>
          </a:xfrm>
          <a:prstGeom prst="rect">
            <a:avLst/>
          </a:prstGeom>
        </p:spPr>
      </p:pic>
    </p:spTree>
    <p:extLst>
      <p:ext uri="{BB962C8B-B14F-4D97-AF65-F5344CB8AC3E}">
        <p14:creationId xmlns:p14="http://schemas.microsoft.com/office/powerpoint/2010/main" val="299702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a:extLst>
              <a:ext uri="{FF2B5EF4-FFF2-40B4-BE49-F238E27FC236}">
                <a16:creationId xmlns:a16="http://schemas.microsoft.com/office/drawing/2014/main" id="{E16F8E0F-CB80-4B63-A1C1-D40E7D389088}"/>
              </a:ext>
            </a:extLst>
          </p:cNvPr>
          <p:cNvSpPr txBox="1">
            <a:spLocks/>
          </p:cNvSpPr>
          <p:nvPr>
            <p:custDataLst>
              <p:tags r:id="rId1"/>
            </p:custDataLst>
          </p:nvPr>
        </p:nvSpPr>
        <p:spPr bwMode="gray">
          <a:xfrm>
            <a:off x="2468782" y="1662545"/>
            <a:ext cx="4428000" cy="4931215"/>
          </a:xfrm>
          <a:prstGeom prst="roundRect">
            <a:avLst>
              <a:gd name="adj" fmla="val 3566"/>
            </a:avLst>
          </a:prstGeom>
          <a:ln w="28575">
            <a:solidFill>
              <a:schemeClr val="tx2"/>
            </a:solidFill>
          </a:ln>
        </p:spPr>
        <p:txBody>
          <a:bodyPr vert="horz" lIns="65317" tIns="65317" rIns="65317" bIns="65317" rtlCol="0">
            <a:noAutofit/>
          </a:bodyPr>
          <a:lstStyle>
            <a:defPPr>
              <a:defRPr lang="en-US"/>
            </a:defPPr>
            <a:lvl1pPr marL="228600" lvl="0" indent="0" algn="l" defTabSz="712790" rtl="0" eaLnBrk="1" latinLnBrk="0" hangingPunct="1">
              <a:lnSpc>
                <a:spcPct val="100000"/>
              </a:lnSpc>
              <a:spcBef>
                <a:spcPts val="0"/>
              </a:spcBef>
              <a:spcAft>
                <a:spcPts val="600"/>
              </a:spcAft>
              <a:buFont typeface="Arial" panose="020B0604020202020204" pitchFamily="34" charset="0"/>
              <a:buNone/>
              <a:defRPr sz="1350" b="0" kern="1200">
                <a:solidFill>
                  <a:schemeClr val="tx2"/>
                </a:solidFill>
                <a:latin typeface="Arial" panose="020B0604020202020204" pitchFamily="34" charset="0"/>
                <a:ea typeface="+mn-ea"/>
                <a:cs typeface="Arial" panose="020B0604020202020204" pitchFamily="34" charset="0"/>
              </a:defRPr>
            </a:lvl1pPr>
            <a:lvl2pPr marL="0" lvl="1" indent="0" algn="l" defTabSz="712790" rtl="0" eaLnBrk="1" latinLnBrk="0" hangingPunct="1">
              <a:lnSpc>
                <a:spcPct val="100000"/>
              </a:lnSpc>
              <a:spcBef>
                <a:spcPts val="0"/>
              </a:spcBef>
              <a:spcAft>
                <a:spcPts val="600"/>
              </a:spcAft>
              <a:buFont typeface="Arial" panose="020B0604020202020204" pitchFamily="34" charset="0"/>
              <a:buNone/>
              <a:defRPr sz="2000" b="0" kern="1200">
                <a:solidFill>
                  <a:schemeClr val="tx2"/>
                </a:solidFill>
                <a:latin typeface="Arial" panose="020B0604020202020204" pitchFamily="34" charset="0"/>
                <a:ea typeface="+mn-ea"/>
                <a:cs typeface="Arial" panose="020B0604020202020204" pitchFamily="34" charset="0"/>
              </a:defRPr>
            </a:lvl2pPr>
            <a:lvl3pPr marL="0" lvl="2" indent="0" algn="l" defTabSz="712790" rtl="0" eaLnBrk="1" latinLnBrk="0" hangingPunct="1">
              <a:lnSpc>
                <a:spcPct val="100000"/>
              </a:lnSpc>
              <a:spcBef>
                <a:spcPts val="0"/>
              </a:spcBef>
              <a:spcAft>
                <a:spcPts val="600"/>
              </a:spcAft>
              <a:buFont typeface="Arial" panose="020B0604020202020204" pitchFamily="34" charset="0"/>
              <a:buNone/>
              <a:defRPr sz="900" b="1" kern="1200">
                <a:solidFill>
                  <a:schemeClr val="accent3"/>
                </a:solidFill>
                <a:latin typeface="Arial" panose="020B0604020202020204" pitchFamily="34" charset="0"/>
                <a:ea typeface="+mn-ea"/>
                <a:cs typeface="Arial" panose="020B0604020202020204" pitchFamily="34" charset="0"/>
              </a:defRPr>
            </a:lvl3pPr>
            <a:lvl4pPr marL="0" lvl="3" indent="0" algn="l" defTabSz="712790" rtl="0" eaLnBrk="1" latinLnBrk="0" hangingPunct="1">
              <a:lnSpc>
                <a:spcPct val="100000"/>
              </a:lnSpc>
              <a:spcBef>
                <a:spcPts val="0"/>
              </a:spcBef>
              <a:spcAft>
                <a:spcPts val="600"/>
              </a:spcAft>
              <a:buFont typeface="Arial" panose="020B0604020202020204" pitchFamily="34" charset="0"/>
              <a:buNone/>
              <a:defRPr sz="900" b="0" kern="1200">
                <a:solidFill>
                  <a:schemeClr val="accent3"/>
                </a:solidFill>
                <a:latin typeface="Arial" panose="020B0604020202020204" pitchFamily="34" charset="0"/>
                <a:ea typeface="+mn-ea"/>
                <a:cs typeface="Arial" panose="020B0604020202020204" pitchFamily="34" charset="0"/>
              </a:defRPr>
            </a:lvl4pPr>
            <a:lvl5pPr marL="0" lvl="4" indent="0" algn="l" defTabSz="712790" rtl="0" eaLnBrk="1" latinLnBrk="0" hangingPunct="1">
              <a:lnSpc>
                <a:spcPct val="100000"/>
              </a:lnSpc>
              <a:spcBef>
                <a:spcPts val="0"/>
              </a:spcBef>
              <a:spcAft>
                <a:spcPts val="600"/>
              </a:spcAft>
              <a:buFont typeface="Arial" panose="020B0604020202020204" pitchFamily="34" charset="0"/>
              <a:buNone/>
              <a:defRPr sz="900" b="0" kern="1200">
                <a:solidFill>
                  <a:schemeClr val="tx1"/>
                </a:solidFill>
                <a:latin typeface="Arial" panose="020B0604020202020204" pitchFamily="34" charset="0"/>
                <a:ea typeface="+mn-ea"/>
                <a:cs typeface="Arial" panose="020B0604020202020204" pitchFamily="34" charset="0"/>
              </a:defRPr>
            </a:lvl5pPr>
            <a:lvl6pPr marL="180000" lvl="5" indent="-180000" algn="l" defTabSz="712790"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6pPr>
            <a:lvl7pPr marL="360000" lvl="6" indent="-180000" algn="l" defTabSz="712790"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7pPr>
            <a:lvl8pPr marL="180000" lvl="7" indent="-180000" algn="l" defTabSz="712790" rtl="0" eaLnBrk="1" latinLnBrk="0" hangingPunct="1">
              <a:lnSpc>
                <a:spcPct val="100000"/>
              </a:lnSpc>
              <a:spcBef>
                <a:spcPts val="0"/>
              </a:spcBef>
              <a:spcAft>
                <a:spcPts val="600"/>
              </a:spcAft>
              <a:buFont typeface="+mj-lt"/>
              <a:buAutoNum type="arabicPeriod"/>
              <a:defRPr sz="900" b="0" kern="1200">
                <a:solidFill>
                  <a:schemeClr val="tx1"/>
                </a:solidFill>
                <a:latin typeface="+mn-lt"/>
                <a:ea typeface="+mn-ea"/>
                <a:cs typeface="+mn-cs"/>
              </a:defRPr>
            </a:lvl8pPr>
            <a:lvl9pPr marL="360000" lvl="8" indent="-180000" algn="l" defTabSz="712790"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9pPr>
          </a:lstStyle>
          <a:p>
            <a:pPr marL="0" defTabSz="914400"/>
            <a:r>
              <a:rPr lang="en-GB" sz="1600" b="1">
                <a:solidFill>
                  <a:srgbClr val="0C406D"/>
                </a:solidFill>
                <a:latin typeface="Arial" charset="0"/>
                <a:ea typeface="Arial" charset="0"/>
                <a:cs typeface="Arial" charset="0"/>
              </a:rPr>
              <a:t> </a:t>
            </a:r>
            <a:r>
              <a:rPr lang="en-GB" sz="1600" b="1">
                <a:solidFill>
                  <a:srgbClr val="0099C4"/>
                </a:solidFill>
              </a:rPr>
              <a:t>A quick overview</a:t>
            </a:r>
          </a:p>
          <a:p>
            <a:pPr marL="179388" indent="-179388" defTabSz="914400">
              <a:buFont typeface="Arial" panose="020B0604020202020204" pitchFamily="34" charset="0"/>
              <a:buChar char="•"/>
            </a:pPr>
            <a:r>
              <a:rPr lang="en-GB" sz="1600">
                <a:solidFill>
                  <a:srgbClr val="091932"/>
                </a:solidFill>
              </a:rPr>
              <a:t>A top 10 UK business school for executive customised education.</a:t>
            </a:r>
          </a:p>
          <a:p>
            <a:pPr marL="179388" indent="-179388" defTabSz="914400">
              <a:buFont typeface="Arial" panose="020B0604020202020204" pitchFamily="34" charset="0"/>
              <a:buChar char="•"/>
            </a:pPr>
            <a:r>
              <a:rPr lang="en-GB" sz="1600">
                <a:solidFill>
                  <a:srgbClr val="091932"/>
                </a:solidFill>
              </a:rPr>
              <a:t>First business school to provide an Executive MBA under the apprenticeship scheme.</a:t>
            </a:r>
          </a:p>
          <a:p>
            <a:pPr marL="179388" indent="-179388" defTabSz="914400">
              <a:buFont typeface="Arial" panose="020B0604020202020204" pitchFamily="34" charset="0"/>
              <a:buChar char="•"/>
            </a:pPr>
            <a:r>
              <a:rPr lang="en-GB" sz="1600">
                <a:solidFill>
                  <a:srgbClr val="091932"/>
                </a:solidFill>
              </a:rPr>
              <a:t>Prestigious globally, in the top 1% of business schools with triple accreditation.</a:t>
            </a:r>
          </a:p>
          <a:p>
            <a:pPr marL="179388" indent="-179388" defTabSz="914400">
              <a:buFont typeface="Arial" panose="020B0604020202020204" pitchFamily="34" charset="0"/>
              <a:buChar char="•"/>
            </a:pPr>
            <a:endParaRPr lang="en-GB" sz="2400"/>
          </a:p>
          <a:p>
            <a:pPr marL="179388" indent="-179388" defTabSz="914400">
              <a:buFont typeface="Arial" panose="020B0604020202020204" pitchFamily="34" charset="0"/>
              <a:buChar char="•"/>
            </a:pPr>
            <a:endParaRPr lang="en-GB" sz="1600"/>
          </a:p>
          <a:p>
            <a:pPr marL="179388" indent="-179388" defTabSz="914400">
              <a:buFont typeface="Arial" panose="020B0604020202020204" pitchFamily="34" charset="0"/>
              <a:buChar char="•"/>
            </a:pPr>
            <a:r>
              <a:rPr lang="en-GB" sz="1600">
                <a:solidFill>
                  <a:srgbClr val="091932"/>
                </a:solidFill>
              </a:rPr>
              <a:t>We focus is on development of the leader and provide a real-world, practical business education.</a:t>
            </a:r>
          </a:p>
          <a:p>
            <a:pPr marL="0" defTabSz="914400"/>
            <a:r>
              <a:rPr lang="en-US" sz="1600" b="1">
                <a:solidFill>
                  <a:srgbClr val="0099C4"/>
                </a:solidFill>
              </a:rPr>
              <a:t>Ranked by </a:t>
            </a:r>
          </a:p>
          <a:p>
            <a:pPr marL="0" defTabSz="914400"/>
            <a:endParaRPr lang="en-GB" sz="1600"/>
          </a:p>
        </p:txBody>
      </p:sp>
      <p:grpSp>
        <p:nvGrpSpPr>
          <p:cNvPr id="35" name="Group 34">
            <a:extLst>
              <a:ext uri="{FF2B5EF4-FFF2-40B4-BE49-F238E27FC236}">
                <a16:creationId xmlns:a16="http://schemas.microsoft.com/office/drawing/2014/main" id="{E9943795-9566-4C61-8502-4F53E5A5B0B3}"/>
              </a:ext>
            </a:extLst>
          </p:cNvPr>
          <p:cNvGrpSpPr>
            <a:grpSpLocks noChangeAspect="1"/>
          </p:cNvGrpSpPr>
          <p:nvPr/>
        </p:nvGrpSpPr>
        <p:grpSpPr>
          <a:xfrm>
            <a:off x="2825484" y="5921930"/>
            <a:ext cx="3339734" cy="554980"/>
            <a:chOff x="1127448" y="5229200"/>
            <a:chExt cx="4348767" cy="722655"/>
          </a:xfrm>
        </p:grpSpPr>
        <p:pic>
          <p:nvPicPr>
            <p:cNvPr id="36" name="Picture 35">
              <a:extLst>
                <a:ext uri="{FF2B5EF4-FFF2-40B4-BE49-F238E27FC236}">
                  <a16:creationId xmlns:a16="http://schemas.microsoft.com/office/drawing/2014/main" id="{A29EC0E3-CA64-4105-9431-04B603FB81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448" y="5301208"/>
              <a:ext cx="430863" cy="592437"/>
            </a:xfrm>
            <a:prstGeom prst="rect">
              <a:avLst/>
            </a:prstGeom>
          </p:spPr>
        </p:pic>
        <p:pic>
          <p:nvPicPr>
            <p:cNvPr id="37" name="Picture 36">
              <a:extLst>
                <a:ext uri="{FF2B5EF4-FFF2-40B4-BE49-F238E27FC236}">
                  <a16:creationId xmlns:a16="http://schemas.microsoft.com/office/drawing/2014/main" id="{5F58751F-4D37-4FF1-B204-BD92CF47EB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6311" y="5229200"/>
              <a:ext cx="1373044" cy="722655"/>
            </a:xfrm>
            <a:prstGeom prst="rect">
              <a:avLst/>
            </a:prstGeom>
          </p:spPr>
        </p:pic>
        <p:pic>
          <p:nvPicPr>
            <p:cNvPr id="38" name="Picture 4" descr="The Economist - Wikipedia">
              <a:extLst>
                <a:ext uri="{FF2B5EF4-FFF2-40B4-BE49-F238E27FC236}">
                  <a16:creationId xmlns:a16="http://schemas.microsoft.com/office/drawing/2014/main" id="{FE50A423-71B5-47F4-803F-359AA1EE048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59696" y="5373216"/>
              <a:ext cx="962472" cy="4860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Bloomberg Logo • Download Bloomberg vector logo SVG • Logotyp.us">
              <a:extLst>
                <a:ext uri="{FF2B5EF4-FFF2-40B4-BE49-F238E27FC236}">
                  <a16:creationId xmlns:a16="http://schemas.microsoft.com/office/drawing/2014/main" id="{DB36B5B4-FC72-4AE8-8C42-3EDBBC6978A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1824" y="5260429"/>
              <a:ext cx="964391" cy="68885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 Placeholder 4">
            <a:extLst>
              <a:ext uri="{FF2B5EF4-FFF2-40B4-BE49-F238E27FC236}">
                <a16:creationId xmlns:a16="http://schemas.microsoft.com/office/drawing/2014/main" id="{6C8DAC5D-D095-4C38-A9DC-DB5D2776A4C3}"/>
              </a:ext>
            </a:extLst>
          </p:cNvPr>
          <p:cNvSpPr txBox="1">
            <a:spLocks/>
          </p:cNvSpPr>
          <p:nvPr>
            <p:custDataLst>
              <p:tags r:id="rId2"/>
            </p:custDataLst>
          </p:nvPr>
        </p:nvSpPr>
        <p:spPr bwMode="gray">
          <a:xfrm>
            <a:off x="7255710" y="1634052"/>
            <a:ext cx="4428000" cy="4932000"/>
          </a:xfrm>
          <a:prstGeom prst="roundRect">
            <a:avLst>
              <a:gd name="adj" fmla="val 3566"/>
            </a:avLst>
          </a:prstGeom>
          <a:ln w="28575">
            <a:solidFill>
              <a:schemeClr val="tx2"/>
            </a:solidFill>
          </a:ln>
        </p:spPr>
        <p:txBody>
          <a:bodyPr vert="horz" lIns="65317" tIns="65317" rIns="65317" bIns="65317" rtlCol="0">
            <a:noAutofit/>
          </a:bodyPr>
          <a:lstStyle>
            <a:defPPr>
              <a:defRPr lang="en-US"/>
            </a:defPPr>
            <a:lvl1pPr marL="228600" lvl="0" indent="0" algn="l" defTabSz="712790" rtl="0" eaLnBrk="1" latinLnBrk="0" hangingPunct="1">
              <a:lnSpc>
                <a:spcPct val="100000"/>
              </a:lnSpc>
              <a:spcBef>
                <a:spcPts val="0"/>
              </a:spcBef>
              <a:spcAft>
                <a:spcPts val="600"/>
              </a:spcAft>
              <a:buFont typeface="Arial" panose="020B0604020202020204" pitchFamily="34" charset="0"/>
              <a:buNone/>
              <a:defRPr sz="1350" b="0" kern="1200">
                <a:solidFill>
                  <a:schemeClr val="tx2"/>
                </a:solidFill>
                <a:latin typeface="Arial" panose="020B0604020202020204" pitchFamily="34" charset="0"/>
                <a:ea typeface="+mn-ea"/>
                <a:cs typeface="Arial" panose="020B0604020202020204" pitchFamily="34" charset="0"/>
              </a:defRPr>
            </a:lvl1pPr>
            <a:lvl2pPr marL="0" lvl="1" indent="0" algn="l" defTabSz="712790" rtl="0" eaLnBrk="1" latinLnBrk="0" hangingPunct="1">
              <a:lnSpc>
                <a:spcPct val="100000"/>
              </a:lnSpc>
              <a:spcBef>
                <a:spcPts val="0"/>
              </a:spcBef>
              <a:spcAft>
                <a:spcPts val="600"/>
              </a:spcAft>
              <a:buFont typeface="Arial" panose="020B0604020202020204" pitchFamily="34" charset="0"/>
              <a:buNone/>
              <a:defRPr sz="2000" b="0" kern="1200">
                <a:solidFill>
                  <a:schemeClr val="tx2"/>
                </a:solidFill>
                <a:latin typeface="Arial" panose="020B0604020202020204" pitchFamily="34" charset="0"/>
                <a:ea typeface="+mn-ea"/>
                <a:cs typeface="Arial" panose="020B0604020202020204" pitchFamily="34" charset="0"/>
              </a:defRPr>
            </a:lvl2pPr>
            <a:lvl3pPr marL="0" lvl="2" indent="0" algn="l" defTabSz="712790" rtl="0" eaLnBrk="1" latinLnBrk="0" hangingPunct="1">
              <a:lnSpc>
                <a:spcPct val="100000"/>
              </a:lnSpc>
              <a:spcBef>
                <a:spcPts val="0"/>
              </a:spcBef>
              <a:spcAft>
                <a:spcPts val="600"/>
              </a:spcAft>
              <a:buFont typeface="Arial" panose="020B0604020202020204" pitchFamily="34" charset="0"/>
              <a:buNone/>
              <a:defRPr sz="900" b="1" kern="1200">
                <a:solidFill>
                  <a:schemeClr val="accent3"/>
                </a:solidFill>
                <a:latin typeface="Arial" panose="020B0604020202020204" pitchFamily="34" charset="0"/>
                <a:ea typeface="+mn-ea"/>
                <a:cs typeface="Arial" panose="020B0604020202020204" pitchFamily="34" charset="0"/>
              </a:defRPr>
            </a:lvl3pPr>
            <a:lvl4pPr marL="0" lvl="3" indent="0" algn="l" defTabSz="712790" rtl="0" eaLnBrk="1" latinLnBrk="0" hangingPunct="1">
              <a:lnSpc>
                <a:spcPct val="100000"/>
              </a:lnSpc>
              <a:spcBef>
                <a:spcPts val="0"/>
              </a:spcBef>
              <a:spcAft>
                <a:spcPts val="600"/>
              </a:spcAft>
              <a:buFont typeface="Arial" panose="020B0604020202020204" pitchFamily="34" charset="0"/>
              <a:buNone/>
              <a:defRPr sz="900" b="0" kern="1200">
                <a:solidFill>
                  <a:schemeClr val="accent3"/>
                </a:solidFill>
                <a:latin typeface="Arial" panose="020B0604020202020204" pitchFamily="34" charset="0"/>
                <a:ea typeface="+mn-ea"/>
                <a:cs typeface="Arial" panose="020B0604020202020204" pitchFamily="34" charset="0"/>
              </a:defRPr>
            </a:lvl4pPr>
            <a:lvl5pPr marL="0" lvl="4" indent="0" algn="l" defTabSz="712790" rtl="0" eaLnBrk="1" latinLnBrk="0" hangingPunct="1">
              <a:lnSpc>
                <a:spcPct val="100000"/>
              </a:lnSpc>
              <a:spcBef>
                <a:spcPts val="0"/>
              </a:spcBef>
              <a:spcAft>
                <a:spcPts val="600"/>
              </a:spcAft>
              <a:buFont typeface="Arial" panose="020B0604020202020204" pitchFamily="34" charset="0"/>
              <a:buNone/>
              <a:defRPr sz="900" b="0" kern="1200">
                <a:solidFill>
                  <a:schemeClr val="tx1"/>
                </a:solidFill>
                <a:latin typeface="Arial" panose="020B0604020202020204" pitchFamily="34" charset="0"/>
                <a:ea typeface="+mn-ea"/>
                <a:cs typeface="Arial" panose="020B0604020202020204" pitchFamily="34" charset="0"/>
              </a:defRPr>
            </a:lvl5pPr>
            <a:lvl6pPr marL="180000" lvl="5" indent="-180000" algn="l" defTabSz="712790"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6pPr>
            <a:lvl7pPr marL="360000" lvl="6" indent="-180000" algn="l" defTabSz="712790"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7pPr>
            <a:lvl8pPr marL="180000" lvl="7" indent="-180000" algn="l" defTabSz="712790" rtl="0" eaLnBrk="1" latinLnBrk="0" hangingPunct="1">
              <a:lnSpc>
                <a:spcPct val="100000"/>
              </a:lnSpc>
              <a:spcBef>
                <a:spcPts val="0"/>
              </a:spcBef>
              <a:spcAft>
                <a:spcPts val="600"/>
              </a:spcAft>
              <a:buFont typeface="+mj-lt"/>
              <a:buAutoNum type="arabicPeriod"/>
              <a:defRPr sz="900" b="0" kern="1200">
                <a:solidFill>
                  <a:schemeClr val="tx1"/>
                </a:solidFill>
                <a:latin typeface="+mn-lt"/>
                <a:ea typeface="+mn-ea"/>
                <a:cs typeface="+mn-cs"/>
              </a:defRPr>
            </a:lvl8pPr>
            <a:lvl9pPr marL="360000" lvl="8" indent="-180000" algn="l" defTabSz="712790" rtl="0" eaLnBrk="1" latinLnBrk="0" hangingPunct="1">
              <a:lnSpc>
                <a:spcPct val="100000"/>
              </a:lnSpc>
              <a:spcBef>
                <a:spcPts val="0"/>
              </a:spcBef>
              <a:spcAft>
                <a:spcPts val="600"/>
              </a:spcAft>
              <a:buFont typeface="+mj-lt"/>
              <a:buAutoNum type="alphaLcPeriod"/>
              <a:defRPr sz="900" b="0" kern="1200">
                <a:solidFill>
                  <a:schemeClr val="tx1"/>
                </a:solidFill>
                <a:latin typeface="+mn-lt"/>
                <a:ea typeface="+mn-ea"/>
                <a:cs typeface="+mn-cs"/>
              </a:defRPr>
            </a:lvl9pPr>
          </a:lstStyle>
          <a:p>
            <a:pPr marL="0"/>
            <a:r>
              <a:rPr lang="en-US" sz="1600" b="1">
                <a:solidFill>
                  <a:srgbClr val="0099C4"/>
                </a:solidFill>
              </a:rPr>
              <a:t>Alumni community</a:t>
            </a:r>
          </a:p>
          <a:p>
            <a:pPr marL="177800" indent="-177800">
              <a:buFont typeface="Arial" panose="020B0604020202020204" pitchFamily="34" charset="0"/>
              <a:buChar char="•"/>
            </a:pPr>
            <a:r>
              <a:rPr lang="en-GB" sz="1600">
                <a:solidFill>
                  <a:srgbClr val="091932"/>
                </a:solidFill>
              </a:rPr>
              <a:t>Strong and vibrant international alumni community</a:t>
            </a:r>
          </a:p>
          <a:p>
            <a:pPr marL="0"/>
            <a:endParaRPr lang="en-US" sz="1600" b="1"/>
          </a:p>
          <a:p>
            <a:pPr marL="0"/>
            <a:endParaRPr lang="en-US" sz="1600" b="1"/>
          </a:p>
          <a:p>
            <a:pPr marL="0"/>
            <a:endParaRPr lang="en-US" sz="1600" b="1"/>
          </a:p>
          <a:p>
            <a:pPr marL="0"/>
            <a:endParaRPr lang="en-US" sz="1600" b="1"/>
          </a:p>
          <a:p>
            <a:pPr marL="0"/>
            <a:endParaRPr lang="en-US" sz="1600" b="1"/>
          </a:p>
          <a:p>
            <a:pPr marL="0"/>
            <a:endParaRPr lang="en-US" sz="1600" b="1"/>
          </a:p>
          <a:p>
            <a:pPr marL="0"/>
            <a:r>
              <a:rPr lang="en-US" sz="1600" b="1">
                <a:solidFill>
                  <a:srgbClr val="0099C4"/>
                </a:solidFill>
              </a:rPr>
              <a:t>Our inspirational faculty</a:t>
            </a:r>
          </a:p>
          <a:p>
            <a:pPr marL="177800" indent="-177800">
              <a:buFont typeface="Arial" panose="020B0604020202020204" pitchFamily="34" charset="0"/>
              <a:buChar char="•"/>
            </a:pPr>
            <a:r>
              <a:rPr lang="en-US" sz="1600">
                <a:solidFill>
                  <a:srgbClr val="091932"/>
                </a:solidFill>
              </a:rPr>
              <a:t>75% industry background.</a:t>
            </a:r>
          </a:p>
          <a:p>
            <a:pPr marL="177800" indent="-177800">
              <a:buFont typeface="Arial" panose="020B0604020202020204" pitchFamily="34" charset="0"/>
              <a:buChar char="•"/>
            </a:pPr>
            <a:r>
              <a:rPr lang="en-US" sz="1600">
                <a:solidFill>
                  <a:srgbClr val="091932"/>
                </a:solidFill>
              </a:rPr>
              <a:t>Content co-designed with industry.</a:t>
            </a:r>
          </a:p>
          <a:p>
            <a:pPr marL="177800" indent="-177800">
              <a:buFont typeface="Arial" panose="020B0604020202020204" pitchFamily="34" charset="0"/>
              <a:buChar char="•"/>
            </a:pPr>
            <a:r>
              <a:rPr lang="en-US" sz="1600">
                <a:solidFill>
                  <a:srgbClr val="091932"/>
                </a:solidFill>
              </a:rPr>
              <a:t>World-leading in leadership transformation.   </a:t>
            </a:r>
          </a:p>
          <a:p>
            <a:pPr marL="177800" indent="-177800">
              <a:buFont typeface="Arial" panose="020B0604020202020204" pitchFamily="34" charset="0"/>
              <a:buChar char="•"/>
            </a:pPr>
            <a:r>
              <a:rPr lang="en-US" sz="1600">
                <a:solidFill>
                  <a:srgbClr val="091932"/>
                </a:solidFill>
              </a:rPr>
              <a:t>Industry links throughout courses and through our partnership with Grant Thornton, </a:t>
            </a:r>
            <a:r>
              <a:rPr lang="en-GB" sz="1600">
                <a:solidFill>
                  <a:srgbClr val="091932"/>
                </a:solidFill>
              </a:rPr>
              <a:t>a top 6 UK professional services firm.</a:t>
            </a:r>
          </a:p>
          <a:p>
            <a:pPr marL="177800" indent="-177800">
              <a:buFont typeface="Arial" panose="020B0604020202020204" pitchFamily="34" charset="0"/>
              <a:buChar char="•"/>
            </a:pPr>
            <a:endParaRPr lang="en-US" sz="1600"/>
          </a:p>
          <a:p>
            <a:pPr marL="0">
              <a:lnSpc>
                <a:spcPct val="80000"/>
              </a:lnSpc>
            </a:pPr>
            <a:r>
              <a:rPr lang="en-US" sz="1600"/>
              <a:t>           </a:t>
            </a:r>
          </a:p>
          <a:p>
            <a:pPr marL="0"/>
            <a:endParaRPr lang="en-US" sz="1600" b="1">
              <a:solidFill>
                <a:srgbClr val="3B4950"/>
              </a:solidFill>
            </a:endParaRPr>
          </a:p>
          <a:p>
            <a:pPr marL="0" defTabSz="914400"/>
            <a:endParaRPr lang="en-GB" sz="1600"/>
          </a:p>
        </p:txBody>
      </p:sp>
      <p:grpSp>
        <p:nvGrpSpPr>
          <p:cNvPr id="41" name="Group 40">
            <a:extLst>
              <a:ext uri="{FF2B5EF4-FFF2-40B4-BE49-F238E27FC236}">
                <a16:creationId xmlns:a16="http://schemas.microsoft.com/office/drawing/2014/main" id="{00A41776-A46B-48A3-B6C0-D26EA8A9E8B4}"/>
              </a:ext>
            </a:extLst>
          </p:cNvPr>
          <p:cNvGrpSpPr>
            <a:grpSpLocks noChangeAspect="1"/>
          </p:cNvGrpSpPr>
          <p:nvPr/>
        </p:nvGrpSpPr>
        <p:grpSpPr>
          <a:xfrm>
            <a:off x="7579642" y="2864936"/>
            <a:ext cx="3630864" cy="1128128"/>
            <a:chOff x="6794549" y="2512760"/>
            <a:chExt cx="4104027" cy="1275144"/>
          </a:xfrm>
        </p:grpSpPr>
        <p:grpSp>
          <p:nvGrpSpPr>
            <p:cNvPr id="42" name="Group 19">
              <a:extLst>
                <a:ext uri="{FF2B5EF4-FFF2-40B4-BE49-F238E27FC236}">
                  <a16:creationId xmlns:a16="http://schemas.microsoft.com/office/drawing/2014/main" id="{61FA0653-8E62-4BF6-BE8F-E99229AD7A33}"/>
                </a:ext>
              </a:extLst>
            </p:cNvPr>
            <p:cNvGrpSpPr/>
            <p:nvPr/>
          </p:nvGrpSpPr>
          <p:grpSpPr>
            <a:xfrm>
              <a:off x="7118492" y="2512760"/>
              <a:ext cx="2403814" cy="1231392"/>
              <a:chOff x="-2287959" y="5483443"/>
              <a:chExt cx="3192847" cy="1955538"/>
            </a:xfrm>
          </p:grpSpPr>
          <p:pic>
            <p:nvPicPr>
              <p:cNvPr id="45" name="Picture 20" descr="Alumni-4.png">
                <a:extLst>
                  <a:ext uri="{FF2B5EF4-FFF2-40B4-BE49-F238E27FC236}">
                    <a16:creationId xmlns:a16="http://schemas.microsoft.com/office/drawing/2014/main" id="{51FD32B6-1226-4B74-BF07-8F04238A4FBA}"/>
                  </a:ext>
                </a:extLst>
              </p:cNvPr>
              <p:cNvPicPr>
                <a:picLocks noChangeAspect="1"/>
              </p:cNvPicPr>
              <p:nvPr/>
            </p:nvPicPr>
            <p:blipFill>
              <a:blip r:embed="rId8"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793528" y="5483443"/>
                <a:ext cx="2698416" cy="1381007"/>
              </a:xfrm>
              <a:prstGeom prst="rect">
                <a:avLst/>
              </a:prstGeom>
            </p:spPr>
          </p:pic>
          <p:sp>
            <p:nvSpPr>
              <p:cNvPr id="46" name="TextBox 22">
                <a:extLst>
                  <a:ext uri="{FF2B5EF4-FFF2-40B4-BE49-F238E27FC236}">
                    <a16:creationId xmlns:a16="http://schemas.microsoft.com/office/drawing/2014/main" id="{455325A2-E30C-44D8-B3B1-B33CF50114C5}"/>
                  </a:ext>
                </a:extLst>
              </p:cNvPr>
              <p:cNvSpPr txBox="1"/>
              <p:nvPr/>
            </p:nvSpPr>
            <p:spPr>
              <a:xfrm>
                <a:off x="-1522806" y="6671611"/>
                <a:ext cx="2418341" cy="767370"/>
              </a:xfrm>
              <a:prstGeom prst="rect">
                <a:avLst/>
              </a:prstGeom>
              <a:noFill/>
            </p:spPr>
            <p:txBody>
              <a:bodyPr wrap="square" rtlCol="0">
                <a:spAutoFit/>
              </a:bodyPr>
              <a:lstStyle/>
              <a:p>
                <a:pPr algn="ctr"/>
                <a:r>
                  <a:rPr lang="en-US" sz="1270">
                    <a:solidFill>
                      <a:srgbClr val="002060"/>
                    </a:solidFill>
                    <a:latin typeface="Arial"/>
                    <a:cs typeface="Arial"/>
                  </a:rPr>
                  <a:t>international </a:t>
                </a:r>
                <a:br>
                  <a:rPr lang="en-US" sz="1270">
                    <a:solidFill>
                      <a:srgbClr val="002060"/>
                    </a:solidFill>
                    <a:latin typeface="Arial"/>
                    <a:cs typeface="Arial"/>
                  </a:rPr>
                </a:br>
                <a:r>
                  <a:rPr lang="en-US" sz="1270">
                    <a:solidFill>
                      <a:srgbClr val="002060"/>
                    </a:solidFill>
                    <a:latin typeface="Arial"/>
                    <a:cs typeface="Arial"/>
                  </a:rPr>
                  <a:t>alumni communities</a:t>
                </a:r>
              </a:p>
            </p:txBody>
          </p:sp>
          <p:sp>
            <p:nvSpPr>
              <p:cNvPr id="47" name="TextBox 23">
                <a:extLst>
                  <a:ext uri="{FF2B5EF4-FFF2-40B4-BE49-F238E27FC236}">
                    <a16:creationId xmlns:a16="http://schemas.microsoft.com/office/drawing/2014/main" id="{CF544EB2-8E8D-44D9-B9B3-2EAF580E97AB}"/>
                  </a:ext>
                </a:extLst>
              </p:cNvPr>
              <p:cNvSpPr txBox="1"/>
              <p:nvPr/>
            </p:nvSpPr>
            <p:spPr>
              <a:xfrm>
                <a:off x="-2287959" y="6414081"/>
                <a:ext cx="1231091" cy="856062"/>
              </a:xfrm>
              <a:prstGeom prst="rect">
                <a:avLst/>
              </a:prstGeom>
              <a:noFill/>
            </p:spPr>
            <p:txBody>
              <a:bodyPr wrap="none" rtlCol="0">
                <a:spAutoFit/>
              </a:bodyPr>
              <a:lstStyle/>
              <a:p>
                <a:r>
                  <a:rPr lang="en-US" sz="2903" b="1">
                    <a:solidFill>
                      <a:srgbClr val="FFFFFF"/>
                    </a:solidFill>
                    <a:latin typeface="Arial Black"/>
                    <a:cs typeface="Arial Black"/>
                  </a:rPr>
                  <a:t>40+</a:t>
                </a:r>
              </a:p>
            </p:txBody>
          </p:sp>
        </p:grpSp>
        <p:sp>
          <p:nvSpPr>
            <p:cNvPr id="43" name="Oval 42">
              <a:extLst>
                <a:ext uri="{FF2B5EF4-FFF2-40B4-BE49-F238E27FC236}">
                  <a16:creationId xmlns:a16="http://schemas.microsoft.com/office/drawing/2014/main" id="{8A3E5556-C6AF-41B4-98C7-9E0EB46BB82C}"/>
                </a:ext>
              </a:extLst>
            </p:cNvPr>
            <p:cNvSpPr/>
            <p:nvPr/>
          </p:nvSpPr>
          <p:spPr>
            <a:xfrm>
              <a:off x="9672249" y="2625233"/>
              <a:ext cx="1226327" cy="1162671"/>
            </a:xfrm>
            <a:prstGeom prst="ellipse">
              <a:avLst/>
            </a:prstGeom>
            <a:noFill/>
            <a:ln w="76200">
              <a:solidFill>
                <a:srgbClr val="4F2D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1814" b="1">
                <a:solidFill>
                  <a:schemeClr val="accent3"/>
                </a:solidFill>
                <a:latin typeface="Arial" panose="020B0604020202020204" pitchFamily="34" charset="0"/>
                <a:cs typeface="Arial" panose="020B0604020202020204" pitchFamily="34" charset="0"/>
              </a:endParaRPr>
            </a:p>
            <a:p>
              <a:pPr algn="ctr"/>
              <a:r>
                <a:rPr lang="en-GB" b="1">
                  <a:solidFill>
                    <a:schemeClr val="accent3"/>
                  </a:solidFill>
                  <a:latin typeface="Arial"/>
                  <a:cs typeface="Arial"/>
                </a:rPr>
                <a:t>69,000+ </a:t>
              </a:r>
              <a:r>
                <a:rPr lang="en-GB" sz="950" b="1">
                  <a:solidFill>
                    <a:schemeClr val="accent3"/>
                  </a:solidFill>
                  <a:latin typeface="Arial"/>
                  <a:cs typeface="Arial"/>
                </a:rPr>
                <a:t>Alumni</a:t>
              </a:r>
              <a:endParaRPr lang="en-US" sz="950">
                <a:solidFill>
                  <a:schemeClr val="accent3"/>
                </a:solidFill>
                <a:latin typeface="Arial"/>
                <a:cs typeface="Arial"/>
              </a:endParaRPr>
            </a:p>
            <a:p>
              <a:pPr algn="ctr"/>
              <a:endParaRPr lang="en-US" sz="1633">
                <a:solidFill>
                  <a:srgbClr val="4F2D7F"/>
                </a:solidFill>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57597EC1-F7E8-4F76-87F3-DDD933850613}"/>
                </a:ext>
              </a:extLst>
            </p:cNvPr>
            <p:cNvSpPr>
              <a:spLocks noChangeAspect="1"/>
            </p:cNvSpPr>
            <p:nvPr/>
          </p:nvSpPr>
          <p:spPr>
            <a:xfrm>
              <a:off x="6794549" y="2836888"/>
              <a:ext cx="828000" cy="828000"/>
            </a:xfrm>
            <a:prstGeom prst="ellipse">
              <a:avLst/>
            </a:prstGeom>
            <a:noFill/>
            <a:ln w="76200">
              <a:solidFill>
                <a:srgbClr val="4F2D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GB" sz="1814" b="1">
                <a:solidFill>
                  <a:schemeClr val="accent3"/>
                </a:solidFill>
                <a:latin typeface="Arial" panose="020B0604020202020204" pitchFamily="34" charset="0"/>
                <a:cs typeface="Arial" panose="020B0604020202020204" pitchFamily="34" charset="0"/>
              </a:endParaRPr>
            </a:p>
            <a:p>
              <a:pPr algn="ctr"/>
              <a:r>
                <a:rPr lang="en-GB" sz="1814" b="1">
                  <a:solidFill>
                    <a:schemeClr val="accent3"/>
                  </a:solidFill>
                  <a:latin typeface="Arial" panose="020B0604020202020204" pitchFamily="34" charset="0"/>
                  <a:cs typeface="Arial" panose="020B0604020202020204" pitchFamily="34" charset="0"/>
                </a:rPr>
                <a:t>166</a:t>
              </a:r>
              <a:endParaRPr lang="en-US" sz="816">
                <a:solidFill>
                  <a:schemeClr val="tx1"/>
                </a:solidFill>
                <a:latin typeface="Arial" panose="020B0604020202020204" pitchFamily="34" charset="0"/>
                <a:cs typeface="Arial" panose="020B0604020202020204" pitchFamily="34" charset="0"/>
              </a:endParaRPr>
            </a:p>
            <a:p>
              <a:pPr algn="ctr"/>
              <a:endParaRPr lang="en-US" sz="1633">
                <a:solidFill>
                  <a:srgbClr val="4F2D7F"/>
                </a:solidFill>
                <a:latin typeface="Arial" panose="020B0604020202020204" pitchFamily="34" charset="0"/>
                <a:cs typeface="Arial" panose="020B0604020202020204" pitchFamily="34" charset="0"/>
              </a:endParaRPr>
            </a:p>
          </p:txBody>
        </p:sp>
      </p:grpSp>
      <p:sp>
        <p:nvSpPr>
          <p:cNvPr id="50" name="Text Placeholder 2">
            <a:extLst>
              <a:ext uri="{FF2B5EF4-FFF2-40B4-BE49-F238E27FC236}">
                <a16:creationId xmlns:a16="http://schemas.microsoft.com/office/drawing/2014/main" id="{BE027B3C-060A-4D8B-9090-97732294DE7D}"/>
              </a:ext>
            </a:extLst>
          </p:cNvPr>
          <p:cNvSpPr txBox="1">
            <a:spLocks/>
          </p:cNvSpPr>
          <p:nvPr/>
        </p:nvSpPr>
        <p:spPr>
          <a:xfrm>
            <a:off x="2754000" y="262800"/>
            <a:ext cx="8560800" cy="79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b="1">
                <a:solidFill>
                  <a:srgbClr val="091932"/>
                </a:solidFill>
              </a:rPr>
              <a:t>Stand out from the crowd with Cranfield</a:t>
            </a:r>
          </a:p>
        </p:txBody>
      </p:sp>
      <p:pic>
        <p:nvPicPr>
          <p:cNvPr id="51" name="Picture 9" descr="Shape&#10;&#10;Description automatically generated">
            <a:extLst>
              <a:ext uri="{FF2B5EF4-FFF2-40B4-BE49-F238E27FC236}">
                <a16:creationId xmlns:a16="http://schemas.microsoft.com/office/drawing/2014/main" id="{41C43EAC-52EF-4C83-884C-F3F95947DA6F}"/>
              </a:ext>
            </a:extLst>
          </p:cNvPr>
          <p:cNvPicPr>
            <a:picLocks noChangeAspect="1"/>
          </p:cNvPicPr>
          <p:nvPr/>
        </p:nvPicPr>
        <p:blipFill>
          <a:blip r:embed="rId9"/>
          <a:stretch>
            <a:fillRect/>
          </a:stretch>
        </p:blipFill>
        <p:spPr>
          <a:xfrm>
            <a:off x="2825484" y="4128152"/>
            <a:ext cx="3095625" cy="458090"/>
          </a:xfrm>
          <a:prstGeom prst="rect">
            <a:avLst/>
          </a:prstGeom>
        </p:spPr>
      </p:pic>
    </p:spTree>
    <p:extLst>
      <p:ext uri="{BB962C8B-B14F-4D97-AF65-F5344CB8AC3E}">
        <p14:creationId xmlns:p14="http://schemas.microsoft.com/office/powerpoint/2010/main" val="320170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790CC07-9B93-4805-B9EE-A86253A13499}"/>
              </a:ext>
            </a:extLst>
          </p:cNvPr>
          <p:cNvSpPr txBox="1">
            <a:spLocks/>
          </p:cNvSpPr>
          <p:nvPr/>
        </p:nvSpPr>
        <p:spPr>
          <a:xfrm>
            <a:off x="2754000" y="262800"/>
            <a:ext cx="8560800" cy="792000"/>
          </a:xfrm>
          <a:prstGeom prst="rect">
            <a:avLst/>
          </a:prstGeom>
        </p:spPr>
        <p:txBody>
          <a:bodyPr lIns="91440" tIns="45720" rIns="91440" bIns="4572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9193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a:cs typeface="Arial"/>
              </a:rPr>
              <a:t>Celebrating the success of our Apprentices </a:t>
            </a:r>
            <a:endParaRPr lang="en-GB" dirty="0"/>
          </a:p>
        </p:txBody>
      </p:sp>
      <p:sp>
        <p:nvSpPr>
          <p:cNvPr id="4" name="TextBox 3">
            <a:extLst>
              <a:ext uri="{FF2B5EF4-FFF2-40B4-BE49-F238E27FC236}">
                <a16:creationId xmlns:a16="http://schemas.microsoft.com/office/drawing/2014/main" id="{6D5FD877-AEAB-47F5-BF90-BDE49EDE0AFB}"/>
              </a:ext>
            </a:extLst>
          </p:cNvPr>
          <p:cNvSpPr txBox="1"/>
          <p:nvPr/>
        </p:nvSpPr>
        <p:spPr>
          <a:xfrm>
            <a:off x="1200150" y="2612274"/>
            <a:ext cx="42444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99C4"/>
                </a:solidFill>
                <a:latin typeface="Arial"/>
                <a:cs typeface="Arial"/>
              </a:rPr>
              <a:t>#1 in Europe</a:t>
            </a:r>
            <a:r>
              <a:rPr lang="en-US" sz="2400" b="1">
                <a:latin typeface="Arial"/>
                <a:cs typeface="Arial"/>
              </a:rPr>
              <a:t/>
            </a:r>
            <a:br>
              <a:rPr lang="en-US" sz="2400" b="1">
                <a:latin typeface="Arial"/>
                <a:cs typeface="Arial"/>
              </a:rPr>
            </a:br>
            <a:r>
              <a:rPr lang="en-US" b="1">
                <a:solidFill>
                  <a:srgbClr val="091932"/>
                </a:solidFill>
                <a:latin typeface="Arial"/>
                <a:cs typeface="Arial"/>
              </a:rPr>
              <a:t>Top ranked Apprenticeship Levy provider in the 2020 FT European Business School Ranking*</a:t>
            </a:r>
          </a:p>
          <a:p>
            <a:endParaRPr lang="en-US" sz="1600" b="1">
              <a:solidFill>
                <a:srgbClr val="091932"/>
              </a:solidFill>
              <a:latin typeface="Arial"/>
              <a:cs typeface="Arial"/>
            </a:endParaRPr>
          </a:p>
        </p:txBody>
      </p:sp>
      <p:sp>
        <p:nvSpPr>
          <p:cNvPr id="5" name="TextBox 4">
            <a:extLst>
              <a:ext uri="{FF2B5EF4-FFF2-40B4-BE49-F238E27FC236}">
                <a16:creationId xmlns:a16="http://schemas.microsoft.com/office/drawing/2014/main" id="{4B612613-73F7-4FE4-9C69-9DC2A2A40042}"/>
              </a:ext>
            </a:extLst>
          </p:cNvPr>
          <p:cNvSpPr txBox="1"/>
          <p:nvPr/>
        </p:nvSpPr>
        <p:spPr>
          <a:xfrm>
            <a:off x="1200150" y="4005263"/>
            <a:ext cx="4500562"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99C4"/>
                </a:solidFill>
                <a:latin typeface="Arial"/>
                <a:cs typeface="Arial"/>
              </a:rPr>
              <a:t>National coverage </a:t>
            </a:r>
          </a:p>
          <a:p>
            <a:r>
              <a:rPr lang="en-US" b="1">
                <a:solidFill>
                  <a:srgbClr val="091932"/>
                </a:solidFill>
                <a:latin typeface="Arial"/>
                <a:cs typeface="Arial"/>
              </a:rPr>
              <a:t>Our Apprentices and Sponsor Companies span across 35 UK counties</a:t>
            </a:r>
          </a:p>
          <a:p>
            <a:endParaRPr lang="en-US" sz="1600" b="1">
              <a:solidFill>
                <a:srgbClr val="091932"/>
              </a:solidFill>
              <a:latin typeface="Arial"/>
              <a:cs typeface="Arial"/>
            </a:endParaRPr>
          </a:p>
          <a:p>
            <a:endParaRPr lang="en-US" sz="1600" b="1">
              <a:solidFill>
                <a:srgbClr val="091932"/>
              </a:solidFill>
              <a:latin typeface="Arial"/>
              <a:cs typeface="Arial"/>
            </a:endParaRPr>
          </a:p>
        </p:txBody>
      </p:sp>
      <p:sp>
        <p:nvSpPr>
          <p:cNvPr id="39" name="TextBox 38">
            <a:extLst>
              <a:ext uri="{FF2B5EF4-FFF2-40B4-BE49-F238E27FC236}">
                <a16:creationId xmlns:a16="http://schemas.microsoft.com/office/drawing/2014/main" id="{C75E55B6-DFA2-4291-8375-95C04BEEC852}"/>
              </a:ext>
            </a:extLst>
          </p:cNvPr>
          <p:cNvSpPr txBox="1"/>
          <p:nvPr/>
        </p:nvSpPr>
        <p:spPr>
          <a:xfrm>
            <a:off x="5409493" y="2612866"/>
            <a:ext cx="44569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99C4"/>
                </a:solidFill>
                <a:latin typeface="Arial"/>
                <a:cs typeface="Arial"/>
              </a:rPr>
              <a:t>Our Apprentices</a:t>
            </a:r>
            <a:r>
              <a:rPr lang="en-US" sz="2400" b="1">
                <a:latin typeface="Arial"/>
                <a:cs typeface="Arial"/>
              </a:rPr>
              <a:t/>
            </a:r>
            <a:br>
              <a:rPr lang="en-US" sz="2400" b="1">
                <a:latin typeface="Arial"/>
                <a:cs typeface="Arial"/>
              </a:rPr>
            </a:br>
            <a:r>
              <a:rPr lang="en-GB" b="1">
                <a:solidFill>
                  <a:srgbClr val="091932"/>
                </a:solidFill>
                <a:latin typeface="Arial"/>
                <a:cs typeface="Arial"/>
              </a:rPr>
              <a:t>We currently have 1,000 apprentices across 30 cohorts attending our programmes.</a:t>
            </a:r>
            <a:r>
              <a:rPr lang="en-US" sz="1600" b="1">
                <a:latin typeface="Arial"/>
                <a:cs typeface="Arial"/>
              </a:rPr>
              <a:t/>
            </a:r>
            <a:br>
              <a:rPr lang="en-US" sz="1600" b="1">
                <a:latin typeface="Arial"/>
                <a:cs typeface="Arial"/>
              </a:rPr>
            </a:br>
            <a:endParaRPr lang="en-US" sz="1600" b="1">
              <a:solidFill>
                <a:srgbClr val="091932"/>
              </a:solidFill>
              <a:latin typeface="Arial"/>
              <a:cs typeface="Arial"/>
            </a:endParaRPr>
          </a:p>
        </p:txBody>
      </p:sp>
      <p:sp>
        <p:nvSpPr>
          <p:cNvPr id="40" name="TextBox 39">
            <a:extLst>
              <a:ext uri="{FF2B5EF4-FFF2-40B4-BE49-F238E27FC236}">
                <a16:creationId xmlns:a16="http://schemas.microsoft.com/office/drawing/2014/main" id="{7A2D6FE8-FF5D-4B40-B029-EA44F82B6D11}"/>
              </a:ext>
            </a:extLst>
          </p:cNvPr>
          <p:cNvSpPr txBox="1"/>
          <p:nvPr/>
        </p:nvSpPr>
        <p:spPr>
          <a:xfrm>
            <a:off x="5421767" y="4006800"/>
            <a:ext cx="445698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99C4"/>
                </a:solidFill>
                <a:latin typeface="Arial"/>
                <a:cs typeface="Arial"/>
              </a:rPr>
              <a:t>98% pass first time</a:t>
            </a:r>
            <a:r>
              <a:rPr lang="en-US" sz="2400" b="1">
                <a:latin typeface="Arial"/>
                <a:cs typeface="Arial"/>
              </a:rPr>
              <a:t/>
            </a:r>
            <a:br>
              <a:rPr lang="en-US" sz="2400" b="1">
                <a:latin typeface="Arial"/>
                <a:cs typeface="Arial"/>
              </a:rPr>
            </a:br>
            <a:r>
              <a:rPr lang="en-US" b="1">
                <a:solidFill>
                  <a:srgbClr val="091932"/>
                </a:solidFill>
                <a:latin typeface="Arial"/>
                <a:cs typeface="Arial"/>
              </a:rPr>
              <a:t>100% success overall and over 80% achieve merit/distinction</a:t>
            </a:r>
          </a:p>
          <a:p>
            <a:r>
              <a:rPr lang="en-US" sz="1600" b="1">
                <a:latin typeface="Arial"/>
                <a:cs typeface="Arial"/>
              </a:rPr>
              <a:t/>
            </a:r>
            <a:br>
              <a:rPr lang="en-US" sz="1600" b="1">
                <a:latin typeface="Arial"/>
                <a:cs typeface="Arial"/>
              </a:rPr>
            </a:br>
            <a:endParaRPr lang="en-US" sz="1600" b="1">
              <a:solidFill>
                <a:srgbClr val="091932"/>
              </a:solidFill>
              <a:latin typeface="Arial"/>
              <a:cs typeface="Arial"/>
            </a:endParaRPr>
          </a:p>
        </p:txBody>
      </p:sp>
      <p:sp>
        <p:nvSpPr>
          <p:cNvPr id="11" name="Rectangle 10">
            <a:extLst>
              <a:ext uri="{FF2B5EF4-FFF2-40B4-BE49-F238E27FC236}">
                <a16:creationId xmlns:a16="http://schemas.microsoft.com/office/drawing/2014/main" id="{22E43705-F78D-4A3C-BCC5-0518A900DFDA}"/>
              </a:ext>
            </a:extLst>
          </p:cNvPr>
          <p:cNvSpPr/>
          <p:nvPr/>
        </p:nvSpPr>
        <p:spPr>
          <a:xfrm>
            <a:off x="1146600" y="4040713"/>
            <a:ext cx="45719" cy="1152000"/>
          </a:xfrm>
          <a:prstGeom prst="rect">
            <a:avLst/>
          </a:prstGeom>
          <a:solidFill>
            <a:srgbClr val="09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99C4"/>
              </a:solidFill>
            </a:endParaRPr>
          </a:p>
        </p:txBody>
      </p:sp>
      <p:sp>
        <p:nvSpPr>
          <p:cNvPr id="12" name="Rectangle 11">
            <a:extLst>
              <a:ext uri="{FF2B5EF4-FFF2-40B4-BE49-F238E27FC236}">
                <a16:creationId xmlns:a16="http://schemas.microsoft.com/office/drawing/2014/main" id="{1E675357-8F91-4E65-8482-FF405C238114}"/>
              </a:ext>
            </a:extLst>
          </p:cNvPr>
          <p:cNvSpPr/>
          <p:nvPr/>
        </p:nvSpPr>
        <p:spPr>
          <a:xfrm>
            <a:off x="5398906" y="2675433"/>
            <a:ext cx="45719" cy="1152000"/>
          </a:xfrm>
          <a:prstGeom prst="rect">
            <a:avLst/>
          </a:prstGeom>
          <a:solidFill>
            <a:srgbClr val="09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99C4"/>
              </a:solidFill>
            </a:endParaRPr>
          </a:p>
        </p:txBody>
      </p:sp>
      <p:sp>
        <p:nvSpPr>
          <p:cNvPr id="2" name="TextBox 1">
            <a:extLst>
              <a:ext uri="{FF2B5EF4-FFF2-40B4-BE49-F238E27FC236}">
                <a16:creationId xmlns:a16="http://schemas.microsoft.com/office/drawing/2014/main" id="{2B785BE9-A98F-4122-A9E5-045422BD1AA3}"/>
              </a:ext>
            </a:extLst>
          </p:cNvPr>
          <p:cNvSpPr txBox="1"/>
          <p:nvPr/>
        </p:nvSpPr>
        <p:spPr>
          <a:xfrm>
            <a:off x="1146600" y="5422715"/>
            <a:ext cx="4780074" cy="2045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700">
                <a:solidFill>
                  <a:srgbClr val="091932"/>
                </a:solidFill>
                <a:latin typeface="Arial"/>
                <a:cs typeface="Arial"/>
              </a:rPr>
              <a:t>*http://rankings.ft.com/businessschoolrankings/european-business-school-rankings-2020</a:t>
            </a:r>
            <a:endParaRPr lang="en-GB" sz="900">
              <a:solidFill>
                <a:srgbClr val="091932"/>
              </a:solidFill>
              <a:latin typeface="Arial"/>
              <a:cs typeface="Calibri"/>
            </a:endParaRPr>
          </a:p>
        </p:txBody>
      </p:sp>
      <p:sp>
        <p:nvSpPr>
          <p:cNvPr id="20" name="Rectangle 19">
            <a:extLst>
              <a:ext uri="{FF2B5EF4-FFF2-40B4-BE49-F238E27FC236}">
                <a16:creationId xmlns:a16="http://schemas.microsoft.com/office/drawing/2014/main" id="{B131828A-0476-44EC-9D1D-1C704349A4FB}"/>
              </a:ext>
            </a:extLst>
          </p:cNvPr>
          <p:cNvSpPr/>
          <p:nvPr/>
        </p:nvSpPr>
        <p:spPr>
          <a:xfrm>
            <a:off x="5398906" y="4039200"/>
            <a:ext cx="45719" cy="1152000"/>
          </a:xfrm>
          <a:prstGeom prst="rect">
            <a:avLst/>
          </a:prstGeom>
          <a:solidFill>
            <a:srgbClr val="09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99C4"/>
              </a:solidFill>
            </a:endParaRPr>
          </a:p>
        </p:txBody>
      </p:sp>
      <p:sp>
        <p:nvSpPr>
          <p:cNvPr id="21" name="Rectangle 20">
            <a:extLst>
              <a:ext uri="{FF2B5EF4-FFF2-40B4-BE49-F238E27FC236}">
                <a16:creationId xmlns:a16="http://schemas.microsoft.com/office/drawing/2014/main" id="{BBB0F6BA-627D-4C9E-9F4B-EAF599D8F08D}"/>
              </a:ext>
            </a:extLst>
          </p:cNvPr>
          <p:cNvSpPr/>
          <p:nvPr/>
        </p:nvSpPr>
        <p:spPr>
          <a:xfrm>
            <a:off x="1146600" y="2673350"/>
            <a:ext cx="45719" cy="1152000"/>
          </a:xfrm>
          <a:prstGeom prst="rect">
            <a:avLst/>
          </a:prstGeom>
          <a:solidFill>
            <a:srgbClr val="09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99C4"/>
              </a:solidFill>
            </a:endParaRPr>
          </a:p>
        </p:txBody>
      </p:sp>
      <p:sp>
        <p:nvSpPr>
          <p:cNvPr id="16" name="TextBox 15">
            <a:extLst>
              <a:ext uri="{FF2B5EF4-FFF2-40B4-BE49-F238E27FC236}">
                <a16:creationId xmlns:a16="http://schemas.microsoft.com/office/drawing/2014/main" id="{CB0AF0E1-3C25-435A-BF4E-AAF3A7780EE4}"/>
              </a:ext>
            </a:extLst>
          </p:cNvPr>
          <p:cNvSpPr txBox="1"/>
          <p:nvPr/>
        </p:nvSpPr>
        <p:spPr>
          <a:xfrm>
            <a:off x="5211883" y="6269429"/>
            <a:ext cx="23274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a:solidFill>
                  <a:srgbClr val="091932"/>
                </a:solidFill>
                <a:latin typeface="Arial"/>
                <a:cs typeface="Arial"/>
              </a:rPr>
              <a:t>2</a:t>
            </a:r>
            <a:endParaRPr lang="en-GB" sz="1050">
              <a:solidFill>
                <a:srgbClr val="091932"/>
              </a:solidFill>
              <a:latin typeface="Arial"/>
              <a:cs typeface="Calibri"/>
            </a:endParaRPr>
          </a:p>
        </p:txBody>
      </p:sp>
    </p:spTree>
    <p:extLst>
      <p:ext uri="{BB962C8B-B14F-4D97-AF65-F5344CB8AC3E}">
        <p14:creationId xmlns:p14="http://schemas.microsoft.com/office/powerpoint/2010/main" val="378570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2F1B8E10-7D59-4566-B9FD-C7040E66014D}"/>
              </a:ext>
            </a:extLst>
          </p:cNvPr>
          <p:cNvSpPr txBox="1">
            <a:spLocks/>
          </p:cNvSpPr>
          <p:nvPr/>
        </p:nvSpPr>
        <p:spPr>
          <a:xfrm>
            <a:off x="2754000" y="262800"/>
            <a:ext cx="8560800" cy="7920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9193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a:cs typeface="Arial"/>
              </a:rPr>
              <a:t>Our Senior Leader Apprenticeship+ Portfolio </a:t>
            </a:r>
            <a:endParaRPr lang="en-GB" dirty="0"/>
          </a:p>
        </p:txBody>
      </p:sp>
      <p:pic>
        <p:nvPicPr>
          <p:cNvPr id="6" name="Picture 6" descr="A picture containing chart&#10;&#10;Description automatically generated">
            <a:extLst>
              <a:ext uri="{FF2B5EF4-FFF2-40B4-BE49-F238E27FC236}">
                <a16:creationId xmlns:a16="http://schemas.microsoft.com/office/drawing/2014/main" id="{FA37DC36-961A-474B-A804-D7ECFF225F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4531" y="1701159"/>
            <a:ext cx="8004066" cy="4372204"/>
          </a:xfrm>
          <a:prstGeom prst="rect">
            <a:avLst/>
          </a:prstGeom>
        </p:spPr>
      </p:pic>
    </p:spTree>
    <p:extLst>
      <p:ext uri="{BB962C8B-B14F-4D97-AF65-F5344CB8AC3E}">
        <p14:creationId xmlns:p14="http://schemas.microsoft.com/office/powerpoint/2010/main" val="29505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AA4E2328-79ED-4A5F-92B8-8E5215508FF3}"/>
              </a:ext>
            </a:extLst>
          </p:cNvPr>
          <p:cNvSpPr txBox="1">
            <a:spLocks/>
          </p:cNvSpPr>
          <p:nvPr/>
        </p:nvSpPr>
        <p:spPr>
          <a:xfrm>
            <a:off x="2754000" y="262800"/>
            <a:ext cx="8553600" cy="7920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9193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The Senior Leader Apprenticeship+ Executive MBA </a:t>
            </a:r>
            <a:endParaRPr lang="en-GB"/>
          </a:p>
        </p:txBody>
      </p:sp>
      <p:pic>
        <p:nvPicPr>
          <p:cNvPr id="8" name="Picture 7" descr="Chart&#10;&#10;Description automatically generated with low confidence">
            <a:extLst>
              <a:ext uri="{FF2B5EF4-FFF2-40B4-BE49-F238E27FC236}">
                <a16:creationId xmlns:a16="http://schemas.microsoft.com/office/drawing/2014/main" id="{81480A67-D629-413F-9894-F81C830CB4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8068" y="1402710"/>
            <a:ext cx="8674610" cy="3244327"/>
          </a:xfrm>
          <a:prstGeom prst="rect">
            <a:avLst/>
          </a:prstGeom>
        </p:spPr>
      </p:pic>
      <p:sp>
        <p:nvSpPr>
          <p:cNvPr id="9" name="TextBox 8">
            <a:extLst>
              <a:ext uri="{FF2B5EF4-FFF2-40B4-BE49-F238E27FC236}">
                <a16:creationId xmlns:a16="http://schemas.microsoft.com/office/drawing/2014/main" id="{04144367-6A2C-4E36-9645-8726D8E68934}"/>
              </a:ext>
            </a:extLst>
          </p:cNvPr>
          <p:cNvSpPr txBox="1"/>
          <p:nvPr/>
        </p:nvSpPr>
        <p:spPr>
          <a:xfrm>
            <a:off x="2628031" y="4955997"/>
            <a:ext cx="8854684" cy="1754326"/>
          </a:xfrm>
          <a:prstGeom prst="rect">
            <a:avLst/>
          </a:prstGeom>
          <a:noFill/>
        </p:spPr>
        <p:txBody>
          <a:bodyPr wrap="square" rtlCol="0">
            <a:spAutoFit/>
          </a:bodyPr>
          <a:lstStyle/>
          <a:p>
            <a:r>
              <a:rPr lang="en-GB" dirty="0">
                <a:solidFill>
                  <a:srgbClr val="091932"/>
                </a:solidFill>
                <a:latin typeface="Arial" panose="020B0604020202020204" pitchFamily="34" charset="0"/>
                <a:cs typeface="Arial" panose="020B0604020202020204" pitchFamily="34" charset="0"/>
              </a:rPr>
              <a:t>The Cranfield Senior Leader Apprenticeship+ Executive MBA in partnership with Grant Thornton aims to provide the full senior leader experience. It combines the core knowledge, skills and behaviours recognised by the Apprenticeship Levy’s Senior Leader Apprenticeship and Executive MBA themes during the first 15 months, with a complementary part two experience which fully develops the leadership qualities and academic foundations of an Executive MBA.</a:t>
            </a:r>
          </a:p>
        </p:txBody>
      </p:sp>
    </p:spTree>
    <p:extLst>
      <p:ext uri="{BB962C8B-B14F-4D97-AF65-F5344CB8AC3E}">
        <p14:creationId xmlns:p14="http://schemas.microsoft.com/office/powerpoint/2010/main" val="56083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7D60BB7-5C85-4B59-A652-6C57A313240A}"/>
              </a:ext>
            </a:extLst>
          </p:cNvPr>
          <p:cNvSpPr txBox="1">
            <a:spLocks/>
          </p:cNvSpPr>
          <p:nvPr/>
        </p:nvSpPr>
        <p:spPr>
          <a:xfrm>
            <a:off x="2754000" y="262800"/>
            <a:ext cx="8553600" cy="7920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9193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Senior Leader Apprenticeship+ Executive MBA - Part 1 </a:t>
            </a:r>
            <a:endParaRPr lang="en-GB"/>
          </a:p>
        </p:txBody>
      </p:sp>
      <p:pic>
        <p:nvPicPr>
          <p:cNvPr id="1026" name="Picture 2">
            <a:extLst>
              <a:ext uri="{FF2B5EF4-FFF2-40B4-BE49-F238E27FC236}">
                <a16:creationId xmlns:a16="http://schemas.microsoft.com/office/drawing/2014/main" id="{A79B8897-8850-4A95-8A77-5DB558CEB70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8000" y="2376000"/>
            <a:ext cx="4913528" cy="39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BB21A0-974A-46B5-A8F5-FDCDD649C846}"/>
              </a:ext>
            </a:extLst>
          </p:cNvPr>
          <p:cNvSpPr txBox="1"/>
          <p:nvPr/>
        </p:nvSpPr>
        <p:spPr>
          <a:xfrm>
            <a:off x="7056000" y="2420444"/>
            <a:ext cx="4572000" cy="4278094"/>
          </a:xfrm>
          <a:prstGeom prst="rect">
            <a:avLst/>
          </a:prstGeom>
          <a:noFill/>
          <a:ln cap="rnd">
            <a:noFill/>
          </a:ln>
        </p:spPr>
        <p:txBody>
          <a:bodyPr wrap="square" lIns="91440" tIns="45720" rIns="91440" bIns="45720" rtlCol="0" anchor="t">
            <a:spAutoFit/>
          </a:bodyPr>
          <a:lstStyle/>
          <a:p>
            <a:r>
              <a:rPr lang="en-GB" sz="1600">
                <a:solidFill>
                  <a:srgbClr val="091932"/>
                </a:solidFill>
                <a:latin typeface="Arial"/>
                <a:cs typeface="Arial"/>
              </a:rPr>
              <a:t>During Part 1, participants spend 15 months learning the core tenets of becoming a senior leader. Part I will deepen their understanding of your organisation and its context they will become more skilled and resilient leaders. Part 1 concludes with an End-Point Assessment (EPA), completed over five months, including the student’s Strategic Business Proposal, supported by the employer. In preparation for your EPA, apprentices will focus on work-based projects, reflective statements, peer reviews, and progress appraisals with your sponsor and coaches to build their portfolio. Here they will evidence the new knowledge, skills, and behaviours they have gained and how you have utilised them to solve complex problems or lead change within your organisation.</a:t>
            </a:r>
          </a:p>
        </p:txBody>
      </p:sp>
      <p:sp>
        <p:nvSpPr>
          <p:cNvPr id="4" name="Rectangle: Rounded Corners 3">
            <a:extLst>
              <a:ext uri="{FF2B5EF4-FFF2-40B4-BE49-F238E27FC236}">
                <a16:creationId xmlns:a16="http://schemas.microsoft.com/office/drawing/2014/main" id="{8AEDDE3D-042E-4A71-866B-7245A3F0DA1D}"/>
              </a:ext>
            </a:extLst>
          </p:cNvPr>
          <p:cNvSpPr/>
          <p:nvPr/>
        </p:nvSpPr>
        <p:spPr>
          <a:xfrm>
            <a:off x="6948000" y="2412000"/>
            <a:ext cx="4824000" cy="3848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099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7032A1A4-848F-481C-900D-CFEC301B1B7D}"/>
              </a:ext>
            </a:extLst>
          </p:cNvPr>
          <p:cNvSpPr txBox="1">
            <a:spLocks/>
          </p:cNvSpPr>
          <p:nvPr/>
        </p:nvSpPr>
        <p:spPr>
          <a:xfrm>
            <a:off x="2754000" y="262800"/>
            <a:ext cx="8553600" cy="7920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9193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Senior Leader Apprenticeship+ Executive MBA - Part 2 </a:t>
            </a:r>
            <a:endParaRPr lang="en-GB"/>
          </a:p>
        </p:txBody>
      </p:sp>
      <p:pic>
        <p:nvPicPr>
          <p:cNvPr id="2050" name="Picture 3">
            <a:extLst>
              <a:ext uri="{FF2B5EF4-FFF2-40B4-BE49-F238E27FC236}">
                <a16:creationId xmlns:a16="http://schemas.microsoft.com/office/drawing/2014/main" id="{EE3A4046-C6DC-40B8-9DF9-50CB2203010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3490" y="2743200"/>
            <a:ext cx="6013614" cy="27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BE927A46-BD6E-4683-A13D-5BF272226A35}"/>
              </a:ext>
            </a:extLst>
          </p:cNvPr>
          <p:cNvSpPr/>
          <p:nvPr/>
        </p:nvSpPr>
        <p:spPr>
          <a:xfrm>
            <a:off x="6466785" y="2808000"/>
            <a:ext cx="5400000" cy="2724345"/>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CD1030E-6A8D-4A53-86F5-BE33C1AC860C}"/>
              </a:ext>
            </a:extLst>
          </p:cNvPr>
          <p:cNvSpPr txBox="1"/>
          <p:nvPr/>
        </p:nvSpPr>
        <p:spPr>
          <a:xfrm>
            <a:off x="6630692" y="2880000"/>
            <a:ext cx="5137609" cy="2585323"/>
          </a:xfrm>
          <a:prstGeom prst="rect">
            <a:avLst/>
          </a:prstGeom>
          <a:noFill/>
          <a:ln>
            <a:noFill/>
          </a:ln>
        </p:spPr>
        <p:txBody>
          <a:bodyPr wrap="square" lIns="91440" tIns="45720" rIns="91440" bIns="45720" rtlCol="0" anchor="t">
            <a:spAutoFit/>
          </a:bodyPr>
          <a:lstStyle/>
          <a:p>
            <a:r>
              <a:rPr lang="en-GB" sz="1800">
                <a:solidFill>
                  <a:srgbClr val="091932"/>
                </a:solidFill>
                <a:effectLst/>
                <a:latin typeface="Arial"/>
                <a:ea typeface="Calibri" panose="020F0502020204030204" pitchFamily="34" charset="0"/>
                <a:cs typeface="Times New Roman"/>
              </a:rPr>
              <a:t>Part 2 will inspire apprentices’ leadership progression, challenging them to think beyond their current role, propel their thinking, career, and business to new heights. Building on the Senior Leader Apprenticeship learning, they will extend their understanding of your business over and above particular functional expertise whilst developing their leadership capabilities ready to carry out senior strategic roles.</a:t>
            </a:r>
          </a:p>
        </p:txBody>
      </p:sp>
    </p:spTree>
    <p:extLst>
      <p:ext uri="{BB962C8B-B14F-4D97-AF65-F5344CB8AC3E}">
        <p14:creationId xmlns:p14="http://schemas.microsoft.com/office/powerpoint/2010/main" val="156142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agram&#10;&#10;Description automatically generated">
            <a:extLst>
              <a:ext uri="{FF2B5EF4-FFF2-40B4-BE49-F238E27FC236}">
                <a16:creationId xmlns:a16="http://schemas.microsoft.com/office/drawing/2014/main" id="{B382F7B5-C1B2-4D6E-8316-347ACA93002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18000"/>
                    </a14:imgEffect>
                  </a14:imgLayer>
                </a14:imgProps>
              </a:ext>
              <a:ext uri="{28A0092B-C50C-407E-A947-70E740481C1C}">
                <a14:useLocalDpi xmlns:a14="http://schemas.microsoft.com/office/drawing/2010/main"/>
              </a:ext>
            </a:extLst>
          </a:blip>
          <a:srcRect l="1411" r="1452"/>
          <a:stretch/>
        </p:blipFill>
        <p:spPr>
          <a:xfrm>
            <a:off x="2531444" y="1294559"/>
            <a:ext cx="9018872" cy="4569222"/>
          </a:xfrm>
          <a:prstGeom prst="rect">
            <a:avLst/>
          </a:prstGeom>
        </p:spPr>
      </p:pic>
      <p:sp>
        <p:nvSpPr>
          <p:cNvPr id="4" name="TextBox 3">
            <a:extLst>
              <a:ext uri="{FF2B5EF4-FFF2-40B4-BE49-F238E27FC236}">
                <a16:creationId xmlns:a16="http://schemas.microsoft.com/office/drawing/2014/main" id="{18591A61-DBB8-45FA-A36F-7490F76D2E71}"/>
              </a:ext>
            </a:extLst>
          </p:cNvPr>
          <p:cNvSpPr txBox="1"/>
          <p:nvPr/>
        </p:nvSpPr>
        <p:spPr>
          <a:xfrm>
            <a:off x="2754000" y="262800"/>
            <a:ext cx="8560800" cy="792000"/>
          </a:xfrm>
          <a:prstGeom prst="rect">
            <a:avLst/>
          </a:prstGeom>
          <a:noFill/>
        </p:spPr>
        <p:txBody>
          <a:bodyPr wrap="square">
            <a:spAutoFit/>
          </a:bodyPr>
          <a:lstStyle/>
          <a:p>
            <a:r>
              <a:rPr lang="en-US" sz="2800" b="1" dirty="0">
                <a:solidFill>
                  <a:srgbClr val="091932"/>
                </a:solidFill>
                <a:latin typeface="Arial"/>
                <a:cs typeface="Arial"/>
              </a:rPr>
              <a:t>Senior Leadership Apprenticeship+ Executive MBA*: 2017-2021</a:t>
            </a:r>
            <a:endParaRPr lang="en-GB" sz="2800" b="1" dirty="0">
              <a:solidFill>
                <a:srgbClr val="091932"/>
              </a:solidFill>
            </a:endParaRPr>
          </a:p>
        </p:txBody>
      </p:sp>
      <p:pic>
        <p:nvPicPr>
          <p:cNvPr id="6" name="Picture 5">
            <a:extLst>
              <a:ext uri="{FF2B5EF4-FFF2-40B4-BE49-F238E27FC236}">
                <a16:creationId xmlns:a16="http://schemas.microsoft.com/office/drawing/2014/main" id="{EA11B9D5-3526-45E3-889B-BA786908F38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4000"/>
                    </a14:imgEffect>
                  </a14:imgLayer>
                </a14:imgProps>
              </a:ext>
              <a:ext uri="{28A0092B-C50C-407E-A947-70E740481C1C}">
                <a14:useLocalDpi xmlns:a14="http://schemas.microsoft.com/office/drawing/2010/main"/>
              </a:ext>
            </a:extLst>
          </a:blip>
          <a:stretch>
            <a:fillRect/>
          </a:stretch>
        </p:blipFill>
        <p:spPr>
          <a:xfrm>
            <a:off x="9962372" y="5701191"/>
            <a:ext cx="1587944" cy="903096"/>
          </a:xfrm>
          <a:prstGeom prst="rect">
            <a:avLst/>
          </a:prstGeom>
        </p:spPr>
      </p:pic>
    </p:spTree>
    <p:extLst>
      <p:ext uri="{BB962C8B-B14F-4D97-AF65-F5344CB8AC3E}">
        <p14:creationId xmlns:p14="http://schemas.microsoft.com/office/powerpoint/2010/main" val="177352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878B0-FFAE-474C-BF6A-EB30FBF6CCBF}"/>
              </a:ext>
            </a:extLst>
          </p:cNvPr>
          <p:cNvSpPr txBox="1"/>
          <p:nvPr/>
        </p:nvSpPr>
        <p:spPr>
          <a:xfrm>
            <a:off x="2754000" y="262800"/>
            <a:ext cx="8560800" cy="954107"/>
          </a:xfrm>
          <a:prstGeom prst="rect">
            <a:avLst/>
          </a:prstGeom>
          <a:noFill/>
        </p:spPr>
        <p:txBody>
          <a:bodyPr wrap="square">
            <a:spAutoFit/>
          </a:bodyPr>
          <a:lstStyle/>
          <a:p>
            <a:r>
              <a:rPr lang="en-GB" sz="2800" b="1" i="0">
                <a:solidFill>
                  <a:srgbClr val="091932"/>
                </a:solidFill>
                <a:effectLst/>
                <a:latin typeface="Arial" panose="020B0604020202020204" pitchFamily="34" charset="0"/>
                <a:cs typeface="Arial" panose="020B0604020202020204" pitchFamily="34" charset="0"/>
              </a:rPr>
              <a:t>Senior Leader Apprenticeship+ </a:t>
            </a:r>
            <a:r>
              <a:rPr lang="en-GB" sz="2800" b="1">
                <a:solidFill>
                  <a:srgbClr val="091932"/>
                </a:solidFill>
                <a:latin typeface="Arial" panose="020B0604020202020204" pitchFamily="34" charset="0"/>
                <a:cs typeface="Arial" panose="020B0604020202020204" pitchFamily="34" charset="0"/>
              </a:rPr>
              <a:t>Programmes</a:t>
            </a:r>
            <a:r>
              <a:rPr lang="en-GB" sz="2800" b="1" i="0">
                <a:solidFill>
                  <a:srgbClr val="091932"/>
                </a:solidFill>
                <a:effectLst/>
                <a:latin typeface="Arial" panose="020B0604020202020204" pitchFamily="34" charset="0"/>
                <a:cs typeface="Arial" panose="020B0604020202020204" pitchFamily="34" charset="0"/>
              </a:rPr>
              <a:t> Fees and Funding</a:t>
            </a:r>
            <a:endParaRPr lang="en-GB" sz="2800" b="1"/>
          </a:p>
        </p:txBody>
      </p:sp>
      <p:sp>
        <p:nvSpPr>
          <p:cNvPr id="6" name="TextBox 5">
            <a:extLst>
              <a:ext uri="{FF2B5EF4-FFF2-40B4-BE49-F238E27FC236}">
                <a16:creationId xmlns:a16="http://schemas.microsoft.com/office/drawing/2014/main" id="{18BE239D-AC91-4AD5-BCF7-F27BF600C8CE}"/>
              </a:ext>
            </a:extLst>
          </p:cNvPr>
          <p:cNvSpPr txBox="1"/>
          <p:nvPr/>
        </p:nvSpPr>
        <p:spPr>
          <a:xfrm>
            <a:off x="1899579" y="2304221"/>
            <a:ext cx="9765135" cy="3416320"/>
          </a:xfrm>
          <a:prstGeom prst="rect">
            <a:avLst/>
          </a:prstGeom>
          <a:noFill/>
        </p:spPr>
        <p:txBody>
          <a:bodyPr wrap="square" lIns="91440" tIns="45720" rIns="91440" bIns="45720" anchor="t">
            <a:spAutoFit/>
          </a:bodyPr>
          <a:lstStyle/>
          <a:p>
            <a:r>
              <a:rPr lang="en-GB" sz="2400" dirty="0">
                <a:solidFill>
                  <a:srgbClr val="091932"/>
                </a:solidFill>
                <a:latin typeface="Arial"/>
                <a:cs typeface="Arial"/>
              </a:rPr>
              <a:t>Our Senior Leader Apprenticeship+ Executive MBA Programmes are 28-month programmes consisting of two core payments. </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400" dirty="0">
              <a:solidFill>
                <a:srgbClr val="09193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91932"/>
                </a:solidFill>
                <a:latin typeface="Arial"/>
                <a:cs typeface="Arial"/>
              </a:rPr>
              <a:t>Part 1 can be fully funded by the UK Apprenticeship Levy: £14,000. </a:t>
            </a: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091932"/>
              </a:solidFill>
              <a:latin typeface="Arial"/>
              <a:cs typeface="Arial"/>
            </a:endParaRPr>
          </a:p>
          <a:p>
            <a:pPr marL="342900" indent="-342900">
              <a:buFont typeface="Arial" panose="020B0604020202020204" pitchFamily="34" charset="0"/>
              <a:buChar char="•"/>
            </a:pPr>
            <a:r>
              <a:rPr lang="en-GB" sz="2400" dirty="0">
                <a:solidFill>
                  <a:srgbClr val="091932"/>
                </a:solidFill>
                <a:latin typeface="Arial"/>
                <a:cs typeface="Arial"/>
              </a:rPr>
              <a:t>Part 2 can be funded by employer or employee: £13,000.</a:t>
            </a:r>
          </a:p>
          <a:p>
            <a:pPr marL="342900" indent="-342900">
              <a:buFont typeface="Arial" panose="020B0604020202020204" pitchFamily="34" charset="0"/>
              <a:buChar char="•"/>
            </a:pPr>
            <a:endParaRPr lang="en-GB" sz="2400" dirty="0">
              <a:solidFill>
                <a:srgbClr val="091932"/>
              </a:solidFill>
              <a:latin typeface="Arial"/>
              <a:cs typeface="Arial"/>
            </a:endParaRPr>
          </a:p>
          <a:p>
            <a:pPr marL="342900" indent="-342900">
              <a:buFont typeface="Arial" panose="020B0604020202020204" pitchFamily="34" charset="0"/>
              <a:buChar char="•"/>
            </a:pPr>
            <a:r>
              <a:rPr lang="en-GB" sz="2400" dirty="0">
                <a:solidFill>
                  <a:srgbClr val="091932"/>
                </a:solidFill>
                <a:latin typeface="Arial"/>
                <a:cs typeface="Arial"/>
              </a:rPr>
              <a:t>Optional International Business Assignment/Experience funded by employer or employee: £2,500.</a:t>
            </a:r>
          </a:p>
        </p:txBody>
      </p:sp>
    </p:spTree>
    <p:extLst>
      <p:ext uri="{BB962C8B-B14F-4D97-AF65-F5344CB8AC3E}">
        <p14:creationId xmlns:p14="http://schemas.microsoft.com/office/powerpoint/2010/main" val="3081005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b324b1f-3ee4-452a-b1f3-e35ce87dc159">
      <UserInfo>
        <DisplayName>Poole, Alasdair</DisplayName>
        <AccountId>818</AccountId>
        <AccountType/>
      </UserInfo>
      <UserInfo>
        <DisplayName>Cowcher, Steven</DisplayName>
        <AccountId>171</AccountId>
        <AccountType/>
      </UserInfo>
      <UserInfo>
        <DisplayName>Dix, Bridget</DisplayName>
        <AccountId>151</AccountId>
        <AccountType/>
      </UserInfo>
      <UserInfo>
        <DisplayName>Saudella, Cris</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B8A970A32A4F47B28732BDEBD113F3" ma:contentTypeVersion="13" ma:contentTypeDescription="Create a new document." ma:contentTypeScope="" ma:versionID="19672b9a540fe9a18a51d871a452d20f">
  <xsd:schema xmlns:xsd="http://www.w3.org/2001/XMLSchema" xmlns:xs="http://www.w3.org/2001/XMLSchema" xmlns:p="http://schemas.microsoft.com/office/2006/metadata/properties" xmlns:ns3="bd6b8d3a-bb7f-4e4d-acf6-a6304bc7cefb" xmlns:ns4="db324b1f-3ee4-452a-b1f3-e35ce87dc159" targetNamespace="http://schemas.microsoft.com/office/2006/metadata/properties" ma:root="true" ma:fieldsID="60c738140b9583ab7c6649b2efad79f0" ns3:_="" ns4:_="">
    <xsd:import namespace="bd6b8d3a-bb7f-4e4d-acf6-a6304bc7cefb"/>
    <xsd:import namespace="db324b1f-3ee4-452a-b1f3-e35ce87dc1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6b8d3a-bb7f-4e4d-acf6-a6304bc7ce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324b1f-3ee4-452a-b1f3-e35ce87dc1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D66DCA-5FE3-45AB-877D-1D29A50DC505}">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db324b1f-3ee4-452a-b1f3-e35ce87dc159"/>
    <ds:schemaRef ds:uri="bd6b8d3a-bb7f-4e4d-acf6-a6304bc7cefb"/>
  </ds:schemaRefs>
</ds:datastoreItem>
</file>

<file path=customXml/itemProps2.xml><?xml version="1.0" encoding="utf-8"?>
<ds:datastoreItem xmlns:ds="http://schemas.openxmlformats.org/officeDocument/2006/customXml" ds:itemID="{69DE8C7A-CBFA-49F7-842A-043DFF22F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6b8d3a-bb7f-4e4d-acf6-a6304bc7cefb"/>
    <ds:schemaRef ds:uri="db324b1f-3ee4-452a-b1f3-e35ce87dc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96477E-0362-40D7-9D0D-47F9E7F4D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TotalTime>
  <Words>649</Words>
  <Application>Microsoft Office PowerPoint</Application>
  <PresentationFormat>Widescreen</PresentationFormat>
  <Paragraphs>64</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Black</vt:lpstr>
      <vt:lpstr>Calibri</vt:lpstr>
      <vt:lpstr>Calibri Light</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Rippin, Catherine</dc:creator>
  <cp:lastModifiedBy>Katie Bright-Ramon Pelegrin</cp:lastModifiedBy>
  <cp:revision>18</cp:revision>
  <dcterms:created xsi:type="dcterms:W3CDTF">2020-10-26T15:06:11Z</dcterms:created>
  <dcterms:modified xsi:type="dcterms:W3CDTF">2021-07-22T13:44:20Z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ec77b0-1566-4e6c-8f07-2f97449b5aa9_SetDate">
    <vt:lpwstr>2020-10-26T14:44:24Z</vt:lpwstr>
  </property>
  <property fmtid="{D5CDD505-2E9C-101B-9397-08002B2CF9AE}" pid="3" name="MSIP_Label_76ec77b0-1566-4e6c-8f07-2f97449b5aa9_Name">
    <vt:lpwstr>Internal Business</vt:lpwstr>
  </property>
  <property fmtid="{D5CDD505-2E9C-101B-9397-08002B2CF9AE}" pid="4" name="_dlc_DocIdItemGuid">
    <vt:lpwstr>984dccec-7bed-4246-ba0a-7c4c2f9ec0c2</vt:lpwstr>
  </property>
  <property fmtid="{D5CDD505-2E9C-101B-9397-08002B2CF9AE}" pid="5" name="MSIP_Label_76ec77b0-1566-4e6c-8f07-2f97449b5aa9_SiteId">
    <vt:lpwstr>31dca259-f714-4c48-ba5c-aa96dcf60aaa</vt:lpwstr>
  </property>
  <property fmtid="{D5CDD505-2E9C-101B-9397-08002B2CF9AE}" pid="6" name="MSIP_Label_76ec77b0-1566-4e6c-8f07-2f97449b5aa9_Method">
    <vt:lpwstr>Standard</vt:lpwstr>
  </property>
  <property fmtid="{D5CDD505-2E9C-101B-9397-08002B2CF9AE}" pid="7" name="ContentTypeId">
    <vt:lpwstr>0x010100C1B8A970A32A4F47B28732BDEBD113F3</vt:lpwstr>
  </property>
  <property fmtid="{D5CDD505-2E9C-101B-9397-08002B2CF9AE}" pid="8" name="MSIP_Label_76ec77b0-1566-4e6c-8f07-2f97449b5aa9_Enabled">
    <vt:lpwstr>true</vt:lpwstr>
  </property>
  <property fmtid="{D5CDD505-2E9C-101B-9397-08002B2CF9AE}" pid="9" name="MSIP_Label_76ec77b0-1566-4e6c-8f07-2f97449b5aa9_ContentBits">
    <vt:lpwstr>0</vt:lpwstr>
  </property>
  <property fmtid="{D5CDD505-2E9C-101B-9397-08002B2CF9AE}" pid="10" name="MSIP_Label_76ec77b0-1566-4e6c-8f07-2f97449b5aa9_ActionId">
    <vt:lpwstr>5a5856a8-c38a-403c-8612-aaacfc7d2f0d</vt:lpwstr>
  </property>
</Properties>
</file>